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8" r:id="rId1"/>
  </p:sldMasterIdLst>
  <p:notesMasterIdLst>
    <p:notesMasterId r:id="rId41"/>
  </p:notesMasterIdLst>
  <p:sldIdLst>
    <p:sldId id="257" r:id="rId2"/>
    <p:sldId id="259" r:id="rId3"/>
    <p:sldId id="260" r:id="rId4"/>
    <p:sldId id="261" r:id="rId5"/>
    <p:sldId id="307" r:id="rId6"/>
    <p:sldId id="262" r:id="rId7"/>
    <p:sldId id="263" r:id="rId8"/>
    <p:sldId id="310" r:id="rId9"/>
    <p:sldId id="264" r:id="rId10"/>
    <p:sldId id="265" r:id="rId11"/>
    <p:sldId id="308" r:id="rId12"/>
    <p:sldId id="266" r:id="rId13"/>
    <p:sldId id="267" r:id="rId14"/>
    <p:sldId id="311" r:id="rId15"/>
    <p:sldId id="291" r:id="rId16"/>
    <p:sldId id="294" r:id="rId17"/>
    <p:sldId id="309" r:id="rId18"/>
    <p:sldId id="292" r:id="rId19"/>
    <p:sldId id="312" r:id="rId20"/>
    <p:sldId id="296" r:id="rId21"/>
    <p:sldId id="276" r:id="rId22"/>
    <p:sldId id="272" r:id="rId23"/>
    <p:sldId id="315" r:id="rId24"/>
    <p:sldId id="306" r:id="rId25"/>
    <p:sldId id="298" r:id="rId26"/>
    <p:sldId id="283" r:id="rId27"/>
    <p:sldId id="313" r:id="rId28"/>
    <p:sldId id="281" r:id="rId29"/>
    <p:sldId id="301" r:id="rId30"/>
    <p:sldId id="316" r:id="rId31"/>
    <p:sldId id="282" r:id="rId32"/>
    <p:sldId id="300" r:id="rId33"/>
    <p:sldId id="297" r:id="rId34"/>
    <p:sldId id="303" r:id="rId35"/>
    <p:sldId id="304" r:id="rId36"/>
    <p:sldId id="287" r:id="rId37"/>
    <p:sldId id="317" r:id="rId38"/>
    <p:sldId id="288" r:id="rId39"/>
    <p:sldId id="289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cShea, Cheryl" initials="MC" lastIdx="1" clrIdx="0">
    <p:extLst>
      <p:ext uri="{19B8F6BF-5375-455C-9EA6-DF929625EA0E}">
        <p15:presenceInfo xmlns:p15="http://schemas.microsoft.com/office/powerpoint/2012/main" userId="S::313072@bloodsystems.org::b4e9a3a1-f01e-43a3-9c09-8cbd737685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2017"/>
    <a:srgbClr val="FF9900"/>
    <a:srgbClr val="33CC33"/>
    <a:srgbClr val="008000"/>
    <a:srgbClr val="00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6D335F-1C03-471F-9E64-090F28C948AA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4BE0D58C-6EA2-496D-B210-8A64A06E54E4}">
      <dgm:prSet phldrT="[Text]"/>
      <dgm:spPr/>
      <dgm:t>
        <a:bodyPr/>
        <a:lstStyle/>
        <a:p>
          <a:r>
            <a:rPr lang="en-US" b="1" dirty="0">
              <a:solidFill>
                <a:srgbClr val="FF0000"/>
              </a:solidFill>
            </a:rPr>
            <a:t>STOP THE BLEED!</a:t>
          </a:r>
        </a:p>
      </dgm:t>
    </dgm:pt>
    <dgm:pt modelId="{69D9083A-080F-4BFB-83A7-153679223CAB}" type="parTrans" cxnId="{8F05C323-BA5C-45C7-B25C-3EB3736F2FE1}">
      <dgm:prSet/>
      <dgm:spPr/>
      <dgm:t>
        <a:bodyPr/>
        <a:lstStyle/>
        <a:p>
          <a:endParaRPr lang="en-US"/>
        </a:p>
      </dgm:t>
    </dgm:pt>
    <dgm:pt modelId="{9C3A767C-45B7-4C71-B918-6BBFB69718CC}" type="sibTrans" cxnId="{8F05C323-BA5C-45C7-B25C-3EB3736F2FE1}">
      <dgm:prSet/>
      <dgm:spPr/>
      <dgm:t>
        <a:bodyPr/>
        <a:lstStyle/>
        <a:p>
          <a:endParaRPr lang="en-US"/>
        </a:p>
      </dgm:t>
    </dgm:pt>
    <dgm:pt modelId="{F3E11F82-62A0-42D9-B0DC-925796086053}">
      <dgm:prSet phldrT="[Text]"/>
      <dgm:spPr/>
      <dgm:t>
        <a:bodyPr/>
        <a:lstStyle/>
        <a:p>
          <a:r>
            <a:rPr lang="en-US" b="1" dirty="0">
              <a:solidFill>
                <a:srgbClr val="FF9900"/>
              </a:solidFill>
            </a:rPr>
            <a:t>PROMOTE HEALING</a:t>
          </a:r>
        </a:p>
      </dgm:t>
    </dgm:pt>
    <dgm:pt modelId="{D9767856-5668-4DDA-84DC-1D22B3C11BD4}" type="parTrans" cxnId="{D74BC3BE-5B95-4A2D-8DC6-B4717FF9BBD2}">
      <dgm:prSet/>
      <dgm:spPr/>
      <dgm:t>
        <a:bodyPr/>
        <a:lstStyle/>
        <a:p>
          <a:endParaRPr lang="en-US"/>
        </a:p>
      </dgm:t>
    </dgm:pt>
    <dgm:pt modelId="{EF7995B8-6CB4-4D69-AE9E-0914FEA930C4}" type="sibTrans" cxnId="{D74BC3BE-5B95-4A2D-8DC6-B4717FF9BBD2}">
      <dgm:prSet/>
      <dgm:spPr/>
      <dgm:t>
        <a:bodyPr/>
        <a:lstStyle/>
        <a:p>
          <a:endParaRPr lang="en-US"/>
        </a:p>
      </dgm:t>
    </dgm:pt>
    <dgm:pt modelId="{FB69F639-6065-4532-933C-26D1185C274A}">
      <dgm:prSet phldrT="[Text]"/>
      <dgm:spPr/>
      <dgm:t>
        <a:bodyPr/>
        <a:lstStyle/>
        <a:p>
          <a:r>
            <a:rPr lang="en-US" b="1" dirty="0">
              <a:solidFill>
                <a:srgbClr val="33CC33"/>
              </a:solidFill>
            </a:rPr>
            <a:t>REGAIN ROM &amp; STRENGTH</a:t>
          </a:r>
        </a:p>
      </dgm:t>
    </dgm:pt>
    <dgm:pt modelId="{C5A72F29-3C21-499A-8031-62AC7CB479C6}" type="parTrans" cxnId="{4FF7F8D5-103D-4B89-9E72-D39D14BD0E78}">
      <dgm:prSet/>
      <dgm:spPr/>
      <dgm:t>
        <a:bodyPr/>
        <a:lstStyle/>
        <a:p>
          <a:endParaRPr lang="en-US"/>
        </a:p>
      </dgm:t>
    </dgm:pt>
    <dgm:pt modelId="{B46547BF-4323-476A-B411-6682BBFE800F}" type="sibTrans" cxnId="{4FF7F8D5-103D-4B89-9E72-D39D14BD0E78}">
      <dgm:prSet/>
      <dgm:spPr/>
      <dgm:t>
        <a:bodyPr/>
        <a:lstStyle/>
        <a:p>
          <a:endParaRPr lang="en-US"/>
        </a:p>
      </dgm:t>
    </dgm:pt>
    <dgm:pt modelId="{D5BBD28B-2098-46E6-A97C-073FF81A2C97}">
      <dgm:prSet phldrT="[Text]"/>
      <dgm:spPr/>
      <dgm:t>
        <a:bodyPr/>
        <a:lstStyle/>
        <a:p>
          <a:r>
            <a:rPr lang="en-US" b="1" dirty="0">
              <a:solidFill>
                <a:srgbClr val="008000"/>
              </a:solidFill>
            </a:rPr>
            <a:t>RETURN TO FULL ACTIVITY</a:t>
          </a:r>
        </a:p>
      </dgm:t>
    </dgm:pt>
    <dgm:pt modelId="{7E0A74ED-9747-4FDC-B13B-6EF7E9BE1BC2}" type="parTrans" cxnId="{1CFBAF11-52B4-4891-93F7-F0764203A3CA}">
      <dgm:prSet/>
      <dgm:spPr/>
      <dgm:t>
        <a:bodyPr/>
        <a:lstStyle/>
        <a:p>
          <a:endParaRPr lang="en-US"/>
        </a:p>
      </dgm:t>
    </dgm:pt>
    <dgm:pt modelId="{C450D581-386F-4874-8B36-060C378BE129}" type="sibTrans" cxnId="{1CFBAF11-52B4-4891-93F7-F0764203A3CA}">
      <dgm:prSet/>
      <dgm:spPr/>
      <dgm:t>
        <a:bodyPr/>
        <a:lstStyle/>
        <a:p>
          <a:endParaRPr lang="en-US"/>
        </a:p>
      </dgm:t>
    </dgm:pt>
    <dgm:pt modelId="{F9EF2F87-5807-4AA1-86CD-16901319CD05}" type="pres">
      <dgm:prSet presAssocID="{FC6D335F-1C03-471F-9E64-090F28C948AA}" presName="arrowDiagram" presStyleCnt="0">
        <dgm:presLayoutVars>
          <dgm:chMax val="5"/>
          <dgm:dir/>
          <dgm:resizeHandles val="exact"/>
        </dgm:presLayoutVars>
      </dgm:prSet>
      <dgm:spPr/>
    </dgm:pt>
    <dgm:pt modelId="{9030D77E-BEBA-48F0-A4E5-0A47E40CC66E}" type="pres">
      <dgm:prSet presAssocID="{FC6D335F-1C03-471F-9E64-090F28C948AA}" presName="arrow" presStyleLbl="bgShp" presStyleIdx="0" presStyleCnt="1" custLinFactNeighborX="-180"/>
      <dgm:spPr/>
    </dgm:pt>
    <dgm:pt modelId="{3741D295-3B1E-48BE-9651-01F7ED852357}" type="pres">
      <dgm:prSet presAssocID="{FC6D335F-1C03-471F-9E64-090F28C948AA}" presName="arrowDiagram4" presStyleCnt="0"/>
      <dgm:spPr/>
    </dgm:pt>
    <dgm:pt modelId="{003BD351-45BD-47F6-8175-3CE2409D2D9C}" type="pres">
      <dgm:prSet presAssocID="{4BE0D58C-6EA2-496D-B210-8A64A06E54E4}" presName="bullet4a" presStyleLbl="node1" presStyleIdx="0" presStyleCnt="4"/>
      <dgm:spPr>
        <a:solidFill>
          <a:srgbClr val="FF0000"/>
        </a:solidFill>
      </dgm:spPr>
    </dgm:pt>
    <dgm:pt modelId="{F40E7486-635D-41A5-8B0D-E48594AF3905}" type="pres">
      <dgm:prSet presAssocID="{4BE0D58C-6EA2-496D-B210-8A64A06E54E4}" presName="textBox4a" presStyleLbl="revTx" presStyleIdx="0" presStyleCnt="4">
        <dgm:presLayoutVars>
          <dgm:bulletEnabled val="1"/>
        </dgm:presLayoutVars>
      </dgm:prSet>
      <dgm:spPr/>
    </dgm:pt>
    <dgm:pt modelId="{C8C21C35-8430-4566-B036-C5FF54A8C575}" type="pres">
      <dgm:prSet presAssocID="{F3E11F82-62A0-42D9-B0DC-925796086053}" presName="bullet4b" presStyleLbl="node1" presStyleIdx="1" presStyleCnt="4"/>
      <dgm:spPr>
        <a:solidFill>
          <a:srgbClr val="FF9900"/>
        </a:solidFill>
      </dgm:spPr>
    </dgm:pt>
    <dgm:pt modelId="{15CC7F80-A299-4417-B208-3E6C1BE68927}" type="pres">
      <dgm:prSet presAssocID="{F3E11F82-62A0-42D9-B0DC-925796086053}" presName="textBox4b" presStyleLbl="revTx" presStyleIdx="1" presStyleCnt="4" custScaleY="84864" custLinFactNeighborY="7545">
        <dgm:presLayoutVars>
          <dgm:bulletEnabled val="1"/>
        </dgm:presLayoutVars>
      </dgm:prSet>
      <dgm:spPr/>
    </dgm:pt>
    <dgm:pt modelId="{86C5AEFD-4716-437B-BCAF-1097464A6331}" type="pres">
      <dgm:prSet presAssocID="{FB69F639-6065-4532-933C-26D1185C274A}" presName="bullet4c" presStyleLbl="node1" presStyleIdx="2" presStyleCnt="4"/>
      <dgm:spPr>
        <a:solidFill>
          <a:srgbClr val="009900"/>
        </a:solidFill>
      </dgm:spPr>
    </dgm:pt>
    <dgm:pt modelId="{53C8F349-E1B7-44A9-9C66-343CDE3EF28E}" type="pres">
      <dgm:prSet presAssocID="{FB69F639-6065-4532-933C-26D1185C274A}" presName="textBox4c" presStyleLbl="revTx" presStyleIdx="2" presStyleCnt="4" custScaleY="84131" custLinFactNeighborX="2412" custLinFactNeighborY="6509">
        <dgm:presLayoutVars>
          <dgm:bulletEnabled val="1"/>
        </dgm:presLayoutVars>
      </dgm:prSet>
      <dgm:spPr/>
    </dgm:pt>
    <dgm:pt modelId="{597C6EA7-9001-48DF-9C98-BB12526FFF5D}" type="pres">
      <dgm:prSet presAssocID="{D5BBD28B-2098-46E6-A97C-073FF81A2C97}" presName="bullet4d" presStyleLbl="node1" presStyleIdx="3" presStyleCnt="4"/>
      <dgm:spPr>
        <a:solidFill>
          <a:srgbClr val="008000"/>
        </a:solidFill>
      </dgm:spPr>
    </dgm:pt>
    <dgm:pt modelId="{D6BB6026-26A2-449B-8045-6BA250FE1407}" type="pres">
      <dgm:prSet presAssocID="{D5BBD28B-2098-46E6-A97C-073FF81A2C97}" presName="textBox4d" presStyleLbl="revTx" presStyleIdx="3" presStyleCnt="4" custScaleX="129187" custScaleY="61113" custLinFactNeighborX="8504" custLinFactNeighborY="-5513">
        <dgm:presLayoutVars>
          <dgm:bulletEnabled val="1"/>
        </dgm:presLayoutVars>
      </dgm:prSet>
      <dgm:spPr/>
    </dgm:pt>
  </dgm:ptLst>
  <dgm:cxnLst>
    <dgm:cxn modelId="{DE3B0709-795C-48BE-B7B1-DD334FB94367}" type="presOf" srcId="{4BE0D58C-6EA2-496D-B210-8A64A06E54E4}" destId="{F40E7486-635D-41A5-8B0D-E48594AF3905}" srcOrd="0" destOrd="0" presId="urn:microsoft.com/office/officeart/2005/8/layout/arrow2"/>
    <dgm:cxn modelId="{1CFBAF11-52B4-4891-93F7-F0764203A3CA}" srcId="{FC6D335F-1C03-471F-9E64-090F28C948AA}" destId="{D5BBD28B-2098-46E6-A97C-073FF81A2C97}" srcOrd="3" destOrd="0" parTransId="{7E0A74ED-9747-4FDC-B13B-6EF7E9BE1BC2}" sibTransId="{C450D581-386F-4874-8B36-060C378BE129}"/>
    <dgm:cxn modelId="{8F05C323-BA5C-45C7-B25C-3EB3736F2FE1}" srcId="{FC6D335F-1C03-471F-9E64-090F28C948AA}" destId="{4BE0D58C-6EA2-496D-B210-8A64A06E54E4}" srcOrd="0" destOrd="0" parTransId="{69D9083A-080F-4BFB-83A7-153679223CAB}" sibTransId="{9C3A767C-45B7-4C71-B918-6BBFB69718CC}"/>
    <dgm:cxn modelId="{AD90A836-3F39-48C3-8AB3-6B63B0253F52}" type="presOf" srcId="{FC6D335F-1C03-471F-9E64-090F28C948AA}" destId="{F9EF2F87-5807-4AA1-86CD-16901319CD05}" srcOrd="0" destOrd="0" presId="urn:microsoft.com/office/officeart/2005/8/layout/arrow2"/>
    <dgm:cxn modelId="{15F70DBC-FCEF-44BC-A893-388E57AC39FF}" type="presOf" srcId="{F3E11F82-62A0-42D9-B0DC-925796086053}" destId="{15CC7F80-A299-4417-B208-3E6C1BE68927}" srcOrd="0" destOrd="0" presId="urn:microsoft.com/office/officeart/2005/8/layout/arrow2"/>
    <dgm:cxn modelId="{D74BC3BE-5B95-4A2D-8DC6-B4717FF9BBD2}" srcId="{FC6D335F-1C03-471F-9E64-090F28C948AA}" destId="{F3E11F82-62A0-42D9-B0DC-925796086053}" srcOrd="1" destOrd="0" parTransId="{D9767856-5668-4DDA-84DC-1D22B3C11BD4}" sibTransId="{EF7995B8-6CB4-4D69-AE9E-0914FEA930C4}"/>
    <dgm:cxn modelId="{A69441CD-990D-454C-A054-7CA1FD62BD11}" type="presOf" srcId="{FB69F639-6065-4532-933C-26D1185C274A}" destId="{53C8F349-E1B7-44A9-9C66-343CDE3EF28E}" srcOrd="0" destOrd="0" presId="urn:microsoft.com/office/officeart/2005/8/layout/arrow2"/>
    <dgm:cxn modelId="{4FF7F8D5-103D-4B89-9E72-D39D14BD0E78}" srcId="{FC6D335F-1C03-471F-9E64-090F28C948AA}" destId="{FB69F639-6065-4532-933C-26D1185C274A}" srcOrd="2" destOrd="0" parTransId="{C5A72F29-3C21-499A-8031-62AC7CB479C6}" sibTransId="{B46547BF-4323-476A-B411-6682BBFE800F}"/>
    <dgm:cxn modelId="{8CD936FD-C18C-4038-A353-9E39207DDC8B}" type="presOf" srcId="{D5BBD28B-2098-46E6-A97C-073FF81A2C97}" destId="{D6BB6026-26A2-449B-8045-6BA250FE1407}" srcOrd="0" destOrd="0" presId="urn:microsoft.com/office/officeart/2005/8/layout/arrow2"/>
    <dgm:cxn modelId="{98D73298-B749-45E4-A351-2024947F3284}" type="presParOf" srcId="{F9EF2F87-5807-4AA1-86CD-16901319CD05}" destId="{9030D77E-BEBA-48F0-A4E5-0A47E40CC66E}" srcOrd="0" destOrd="0" presId="urn:microsoft.com/office/officeart/2005/8/layout/arrow2"/>
    <dgm:cxn modelId="{7906EA1A-E6C6-4C84-9EE5-76E09F907469}" type="presParOf" srcId="{F9EF2F87-5807-4AA1-86CD-16901319CD05}" destId="{3741D295-3B1E-48BE-9651-01F7ED852357}" srcOrd="1" destOrd="0" presId="urn:microsoft.com/office/officeart/2005/8/layout/arrow2"/>
    <dgm:cxn modelId="{5EE39065-91A4-489F-B926-3CBCB6066418}" type="presParOf" srcId="{3741D295-3B1E-48BE-9651-01F7ED852357}" destId="{003BD351-45BD-47F6-8175-3CE2409D2D9C}" srcOrd="0" destOrd="0" presId="urn:microsoft.com/office/officeart/2005/8/layout/arrow2"/>
    <dgm:cxn modelId="{07BF5040-0407-43CB-B580-215B15367225}" type="presParOf" srcId="{3741D295-3B1E-48BE-9651-01F7ED852357}" destId="{F40E7486-635D-41A5-8B0D-E48594AF3905}" srcOrd="1" destOrd="0" presId="urn:microsoft.com/office/officeart/2005/8/layout/arrow2"/>
    <dgm:cxn modelId="{B9C6300A-8197-4108-AA8B-785016F8CF66}" type="presParOf" srcId="{3741D295-3B1E-48BE-9651-01F7ED852357}" destId="{C8C21C35-8430-4566-B036-C5FF54A8C575}" srcOrd="2" destOrd="0" presId="urn:microsoft.com/office/officeart/2005/8/layout/arrow2"/>
    <dgm:cxn modelId="{BC5F72C6-0A08-4192-853D-995776E908C3}" type="presParOf" srcId="{3741D295-3B1E-48BE-9651-01F7ED852357}" destId="{15CC7F80-A299-4417-B208-3E6C1BE68927}" srcOrd="3" destOrd="0" presId="urn:microsoft.com/office/officeart/2005/8/layout/arrow2"/>
    <dgm:cxn modelId="{0656C713-A747-43F4-9438-0DF14233ACCB}" type="presParOf" srcId="{3741D295-3B1E-48BE-9651-01F7ED852357}" destId="{86C5AEFD-4716-437B-BCAF-1097464A6331}" srcOrd="4" destOrd="0" presId="urn:microsoft.com/office/officeart/2005/8/layout/arrow2"/>
    <dgm:cxn modelId="{F3404E13-1C1D-4A43-83DB-37C10721387F}" type="presParOf" srcId="{3741D295-3B1E-48BE-9651-01F7ED852357}" destId="{53C8F349-E1B7-44A9-9C66-343CDE3EF28E}" srcOrd="5" destOrd="0" presId="urn:microsoft.com/office/officeart/2005/8/layout/arrow2"/>
    <dgm:cxn modelId="{CE61C01A-8000-404B-9151-45C60096DCE9}" type="presParOf" srcId="{3741D295-3B1E-48BE-9651-01F7ED852357}" destId="{597C6EA7-9001-48DF-9C98-BB12526FFF5D}" srcOrd="6" destOrd="0" presId="urn:microsoft.com/office/officeart/2005/8/layout/arrow2"/>
    <dgm:cxn modelId="{70220FAB-821B-4EDF-8E45-31171375AFAF}" type="presParOf" srcId="{3741D295-3B1E-48BE-9651-01F7ED852357}" destId="{D6BB6026-26A2-449B-8045-6BA250FE1407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E9BF72-2086-468B-8A36-A89C083343DB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23172DA-ADA9-4DDF-A71E-D2C1D4EA6AC3}">
      <dgm:prSet phldrT="[Text]" custT="1"/>
      <dgm:spPr/>
      <dgm:t>
        <a:bodyPr/>
        <a:lstStyle/>
        <a:p>
          <a:r>
            <a:rPr lang="en-US" sz="3200" dirty="0"/>
            <a:t>P</a:t>
          </a:r>
        </a:p>
      </dgm:t>
    </dgm:pt>
    <dgm:pt modelId="{C6D4379B-FA4C-412B-9460-B268FBE79AC7}" type="parTrans" cxnId="{3B521F5F-A988-49F2-8DF7-49126BD83A26}">
      <dgm:prSet/>
      <dgm:spPr/>
      <dgm:t>
        <a:bodyPr/>
        <a:lstStyle/>
        <a:p>
          <a:endParaRPr lang="en-US"/>
        </a:p>
      </dgm:t>
    </dgm:pt>
    <dgm:pt modelId="{67A12C92-00E8-4F6D-A297-B2A271768FA8}" type="sibTrans" cxnId="{3B521F5F-A988-49F2-8DF7-49126BD83A26}">
      <dgm:prSet/>
      <dgm:spPr/>
      <dgm:t>
        <a:bodyPr/>
        <a:lstStyle/>
        <a:p>
          <a:endParaRPr lang="en-US"/>
        </a:p>
      </dgm:t>
    </dgm:pt>
    <dgm:pt modelId="{5DDCA696-D4B2-407D-9DD7-8E63A2C01394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Protect </a:t>
          </a: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the joint/muscle from further damage and bleeding</a:t>
          </a:r>
        </a:p>
      </dgm:t>
    </dgm:pt>
    <dgm:pt modelId="{D645C98E-FCFD-4655-BF43-95FA3621770E}" type="parTrans" cxnId="{8A2F0E42-FF75-4D6A-AA98-ED65657BD71E}">
      <dgm:prSet/>
      <dgm:spPr/>
      <dgm:t>
        <a:bodyPr/>
        <a:lstStyle/>
        <a:p>
          <a:endParaRPr lang="en-US"/>
        </a:p>
      </dgm:t>
    </dgm:pt>
    <dgm:pt modelId="{DD52F2CE-59D8-4EF7-A27C-83D591F2BAB4}" type="sibTrans" cxnId="{8A2F0E42-FF75-4D6A-AA98-ED65657BD71E}">
      <dgm:prSet/>
      <dgm:spPr/>
      <dgm:t>
        <a:bodyPr/>
        <a:lstStyle/>
        <a:p>
          <a:endParaRPr lang="en-US"/>
        </a:p>
      </dgm:t>
    </dgm:pt>
    <dgm:pt modelId="{B20A94F4-945D-4809-B4C2-EC435DD74954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Immobilize with a splint or brace</a:t>
          </a:r>
        </a:p>
      </dgm:t>
    </dgm:pt>
    <dgm:pt modelId="{5231C2DF-67E4-4D9C-8689-3AD966959805}" type="parTrans" cxnId="{8464088F-1B3E-4EE3-B207-9FF7207591F1}">
      <dgm:prSet/>
      <dgm:spPr/>
      <dgm:t>
        <a:bodyPr/>
        <a:lstStyle/>
        <a:p>
          <a:endParaRPr lang="en-US"/>
        </a:p>
      </dgm:t>
    </dgm:pt>
    <dgm:pt modelId="{539F85DB-4607-41B4-AB86-864AAD5414D6}" type="sibTrans" cxnId="{8464088F-1B3E-4EE3-B207-9FF7207591F1}">
      <dgm:prSet/>
      <dgm:spPr/>
      <dgm:t>
        <a:bodyPr/>
        <a:lstStyle/>
        <a:p>
          <a:endParaRPr lang="en-US"/>
        </a:p>
      </dgm:t>
    </dgm:pt>
    <dgm:pt modelId="{CAF28C9B-59B9-4FEF-973A-9B9C56876977}">
      <dgm:prSet phldrT="[Text]" custT="1"/>
      <dgm:spPr/>
      <dgm:t>
        <a:bodyPr/>
        <a:lstStyle/>
        <a:p>
          <a:r>
            <a:rPr lang="en-US" sz="3200" dirty="0"/>
            <a:t>R</a:t>
          </a:r>
        </a:p>
      </dgm:t>
    </dgm:pt>
    <dgm:pt modelId="{FC49DBE7-B12C-475B-BE3F-B5C9E883D49D}" type="parTrans" cxnId="{27F32792-98C4-4A91-9B9E-6F4D3D3B3408}">
      <dgm:prSet/>
      <dgm:spPr/>
      <dgm:t>
        <a:bodyPr/>
        <a:lstStyle/>
        <a:p>
          <a:endParaRPr lang="en-US"/>
        </a:p>
      </dgm:t>
    </dgm:pt>
    <dgm:pt modelId="{588FAB22-2B47-472E-ACFC-BDA1FB65FD93}" type="sibTrans" cxnId="{27F32792-98C4-4A91-9B9E-6F4D3D3B3408}">
      <dgm:prSet/>
      <dgm:spPr/>
      <dgm:t>
        <a:bodyPr/>
        <a:lstStyle/>
        <a:p>
          <a:endParaRPr lang="en-US"/>
        </a:p>
      </dgm:t>
    </dgm:pt>
    <dgm:pt modelId="{AB72DA26-0DC9-4360-8547-E2895E7D60A4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Rest</a:t>
          </a: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 (don’t use) the joint/muscle for 48-72 hours to prevent re-bleeding</a:t>
          </a:r>
        </a:p>
      </dgm:t>
    </dgm:pt>
    <dgm:pt modelId="{CC480A7D-A25B-497D-8000-6C5D4A10961A}" type="parTrans" cxnId="{00A75FE9-1C85-47D0-9612-B45930961CF1}">
      <dgm:prSet/>
      <dgm:spPr/>
      <dgm:t>
        <a:bodyPr/>
        <a:lstStyle/>
        <a:p>
          <a:endParaRPr lang="en-US"/>
        </a:p>
      </dgm:t>
    </dgm:pt>
    <dgm:pt modelId="{6D61E670-D812-436D-A23C-B78132AB1279}" type="sibTrans" cxnId="{00A75FE9-1C85-47D0-9612-B45930961CF1}">
      <dgm:prSet/>
      <dgm:spPr/>
      <dgm:t>
        <a:bodyPr/>
        <a:lstStyle/>
        <a:p>
          <a:endParaRPr lang="en-US"/>
        </a:p>
      </dgm:t>
    </dgm:pt>
    <dgm:pt modelId="{06C0E25D-4AC9-41F0-A21F-800DD562C114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If in a leg, keep weight off it (use crutches or walker)</a:t>
          </a:r>
        </a:p>
      </dgm:t>
    </dgm:pt>
    <dgm:pt modelId="{173D0F1E-E470-40BE-8DCD-116687B1CF33}" type="parTrans" cxnId="{E61E00AB-69EE-4F36-9887-8A3C1886AC17}">
      <dgm:prSet/>
      <dgm:spPr/>
      <dgm:t>
        <a:bodyPr/>
        <a:lstStyle/>
        <a:p>
          <a:endParaRPr lang="en-US"/>
        </a:p>
      </dgm:t>
    </dgm:pt>
    <dgm:pt modelId="{37B8CDC8-757C-4F97-BD18-2B2D395DFB5D}" type="sibTrans" cxnId="{E61E00AB-69EE-4F36-9887-8A3C1886AC17}">
      <dgm:prSet/>
      <dgm:spPr/>
      <dgm:t>
        <a:bodyPr/>
        <a:lstStyle/>
        <a:p>
          <a:endParaRPr lang="en-US"/>
        </a:p>
      </dgm:t>
    </dgm:pt>
    <dgm:pt modelId="{3625A538-202F-4C64-820E-2DC31C00BA65}">
      <dgm:prSet phldrT="[Text]" custT="1"/>
      <dgm:spPr/>
      <dgm:t>
        <a:bodyPr/>
        <a:lstStyle/>
        <a:p>
          <a:r>
            <a:rPr lang="en-US" sz="3200" dirty="0"/>
            <a:t>I</a:t>
          </a:r>
        </a:p>
      </dgm:t>
    </dgm:pt>
    <dgm:pt modelId="{20D759D7-9B57-486D-AD54-6BB4D9A7DC6B}" type="parTrans" cxnId="{7B64377F-643D-497E-995E-6BC6C8A8A52A}">
      <dgm:prSet/>
      <dgm:spPr/>
      <dgm:t>
        <a:bodyPr/>
        <a:lstStyle/>
        <a:p>
          <a:endParaRPr lang="en-US"/>
        </a:p>
      </dgm:t>
    </dgm:pt>
    <dgm:pt modelId="{319EAEBB-0AA9-4993-B070-E1F7947FDFCD}" type="sibTrans" cxnId="{7B64377F-643D-497E-995E-6BC6C8A8A52A}">
      <dgm:prSet/>
      <dgm:spPr/>
      <dgm:t>
        <a:bodyPr/>
        <a:lstStyle/>
        <a:p>
          <a:endParaRPr lang="en-US"/>
        </a:p>
      </dgm:t>
    </dgm:pt>
    <dgm:pt modelId="{F8D959EB-DE7A-4953-B3A3-995F26E70F71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Ice</a:t>
          </a: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the area to reduce pain &amp; swelling</a:t>
          </a:r>
        </a:p>
      </dgm:t>
    </dgm:pt>
    <dgm:pt modelId="{0AB07F25-B3A6-4DD1-831A-2246FD4AC321}" type="parTrans" cxnId="{7E9814D3-F27C-4BBF-B110-E5071BB6FE76}">
      <dgm:prSet/>
      <dgm:spPr/>
      <dgm:t>
        <a:bodyPr/>
        <a:lstStyle/>
        <a:p>
          <a:endParaRPr lang="en-US"/>
        </a:p>
      </dgm:t>
    </dgm:pt>
    <dgm:pt modelId="{CC5EC4A3-7AEA-442E-9EC2-309EF4A3EA9B}" type="sibTrans" cxnId="{7E9814D3-F27C-4BBF-B110-E5071BB6FE76}">
      <dgm:prSet/>
      <dgm:spPr/>
      <dgm:t>
        <a:bodyPr/>
        <a:lstStyle/>
        <a:p>
          <a:endParaRPr lang="en-US"/>
        </a:p>
      </dgm:t>
    </dgm:pt>
    <dgm:pt modelId="{58D12EEA-4D10-4202-A6B0-9FA746B56530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Apply covered cold pack 10 min every 2 </a:t>
          </a:r>
          <a:r>
            <a:rPr lang="en-US" sz="1600" dirty="0" err="1">
              <a:latin typeface="Arial" panose="020B0604020202020204" pitchFamily="34" charset="0"/>
              <a:cs typeface="Arial" panose="020B0604020202020204" pitchFamily="34" charset="0"/>
            </a:rPr>
            <a:t>hrs</a:t>
          </a: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while awake</a:t>
          </a:r>
        </a:p>
      </dgm:t>
    </dgm:pt>
    <dgm:pt modelId="{3523696E-64F3-45C3-A011-768C8522C9D9}" type="parTrans" cxnId="{1A676759-7002-4FF4-B023-408084C1439E}">
      <dgm:prSet/>
      <dgm:spPr/>
      <dgm:t>
        <a:bodyPr/>
        <a:lstStyle/>
        <a:p>
          <a:endParaRPr lang="en-US"/>
        </a:p>
      </dgm:t>
    </dgm:pt>
    <dgm:pt modelId="{1240D56D-C7A6-423E-97B4-C9D59AB6CACD}" type="sibTrans" cxnId="{1A676759-7002-4FF4-B023-408084C1439E}">
      <dgm:prSet/>
      <dgm:spPr/>
      <dgm:t>
        <a:bodyPr/>
        <a:lstStyle/>
        <a:p>
          <a:endParaRPr lang="en-US"/>
        </a:p>
      </dgm:t>
    </dgm:pt>
    <dgm:pt modelId="{4187917E-EE74-4916-99C2-53CC4693452D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If cold makes pain worse, stop using. Do not use heat</a:t>
          </a:r>
        </a:p>
      </dgm:t>
    </dgm:pt>
    <dgm:pt modelId="{BAE72DB0-74A5-4B41-8C4E-2B1F0CA91807}" type="parTrans" cxnId="{9948FEAF-D1C1-40CA-BEA3-BE8B6EC5463C}">
      <dgm:prSet/>
      <dgm:spPr/>
      <dgm:t>
        <a:bodyPr/>
        <a:lstStyle/>
        <a:p>
          <a:endParaRPr lang="en-US"/>
        </a:p>
      </dgm:t>
    </dgm:pt>
    <dgm:pt modelId="{FACFC4D8-5D41-41C5-BFB8-108DFDC9A526}" type="sibTrans" cxnId="{9948FEAF-D1C1-40CA-BEA3-BE8B6EC5463C}">
      <dgm:prSet/>
      <dgm:spPr/>
      <dgm:t>
        <a:bodyPr/>
        <a:lstStyle/>
        <a:p>
          <a:endParaRPr lang="en-US"/>
        </a:p>
      </dgm:t>
    </dgm:pt>
    <dgm:pt modelId="{E3EF3D40-F2F5-41A9-BBEB-6457183511A5}">
      <dgm:prSet phldrT="[Text]" custT="1"/>
      <dgm:spPr/>
      <dgm:t>
        <a:bodyPr/>
        <a:lstStyle/>
        <a:p>
          <a:r>
            <a:rPr lang="en-US" sz="3200" dirty="0"/>
            <a:t>C</a:t>
          </a:r>
        </a:p>
      </dgm:t>
    </dgm:pt>
    <dgm:pt modelId="{4531E7CD-A7B1-44CD-8FCE-0A2084E2067C}" type="parTrans" cxnId="{D979EC68-1C22-4788-8822-73521BDC0DB0}">
      <dgm:prSet/>
      <dgm:spPr/>
      <dgm:t>
        <a:bodyPr/>
        <a:lstStyle/>
        <a:p>
          <a:endParaRPr lang="en-US"/>
        </a:p>
      </dgm:t>
    </dgm:pt>
    <dgm:pt modelId="{A16FED74-B7BB-4366-82CD-A60D9FCEAF37}" type="sibTrans" cxnId="{D979EC68-1C22-4788-8822-73521BDC0DB0}">
      <dgm:prSet/>
      <dgm:spPr/>
      <dgm:t>
        <a:bodyPr/>
        <a:lstStyle/>
        <a:p>
          <a:endParaRPr lang="en-US"/>
        </a:p>
      </dgm:t>
    </dgm:pt>
    <dgm:pt modelId="{AC957ADF-DFA5-49D6-B206-976A348AEBD5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Compress</a:t>
          </a: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the joint/muscle lightly with an elastic wrap to limit swelling</a:t>
          </a:r>
        </a:p>
      </dgm:t>
    </dgm:pt>
    <dgm:pt modelId="{080168DA-849D-4D0E-9901-2883920E8D35}" type="parTrans" cxnId="{5F15477C-D322-4F96-87D2-78F88322F4B3}">
      <dgm:prSet/>
      <dgm:spPr/>
      <dgm:t>
        <a:bodyPr/>
        <a:lstStyle/>
        <a:p>
          <a:endParaRPr lang="en-US"/>
        </a:p>
      </dgm:t>
    </dgm:pt>
    <dgm:pt modelId="{55570B7C-4F5E-4F46-B787-5CC11AE278D9}" type="sibTrans" cxnId="{5F15477C-D322-4F96-87D2-78F88322F4B3}">
      <dgm:prSet/>
      <dgm:spPr/>
      <dgm:t>
        <a:bodyPr/>
        <a:lstStyle/>
        <a:p>
          <a:endParaRPr lang="en-US"/>
        </a:p>
      </dgm:t>
    </dgm:pt>
    <dgm:pt modelId="{A3F8869C-D4F7-4BC8-B1F9-68E4DEAD64D8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If pain worsens or numbness/ tingling develop, stop using</a:t>
          </a:r>
        </a:p>
      </dgm:t>
    </dgm:pt>
    <dgm:pt modelId="{75D11143-C146-4FDC-8ADD-0C98DFBB434B}" type="parTrans" cxnId="{A711866D-DD9D-4780-984D-641282DD6FDA}">
      <dgm:prSet/>
      <dgm:spPr/>
      <dgm:t>
        <a:bodyPr/>
        <a:lstStyle/>
        <a:p>
          <a:endParaRPr lang="en-US"/>
        </a:p>
      </dgm:t>
    </dgm:pt>
    <dgm:pt modelId="{C6586539-5286-4712-88AA-508C6891D45C}" type="sibTrans" cxnId="{A711866D-DD9D-4780-984D-641282DD6FDA}">
      <dgm:prSet/>
      <dgm:spPr/>
      <dgm:t>
        <a:bodyPr/>
        <a:lstStyle/>
        <a:p>
          <a:endParaRPr lang="en-US"/>
        </a:p>
      </dgm:t>
    </dgm:pt>
    <dgm:pt modelId="{306E3BA7-4764-4FD2-9E6A-DA07C05D1E15}">
      <dgm:prSet phldrT="[Text]" custT="1"/>
      <dgm:spPr/>
      <dgm:t>
        <a:bodyPr/>
        <a:lstStyle/>
        <a:p>
          <a:r>
            <a:rPr lang="en-US" sz="3200" dirty="0"/>
            <a:t>E</a:t>
          </a:r>
        </a:p>
      </dgm:t>
    </dgm:pt>
    <dgm:pt modelId="{0903AFFE-ABE7-408D-9BD4-65724E8440A6}" type="parTrans" cxnId="{FCA3DBBC-27A9-47E5-8865-266CA2D5C372}">
      <dgm:prSet/>
      <dgm:spPr/>
      <dgm:t>
        <a:bodyPr/>
        <a:lstStyle/>
        <a:p>
          <a:endParaRPr lang="en-US"/>
        </a:p>
      </dgm:t>
    </dgm:pt>
    <dgm:pt modelId="{85F24156-14AA-4B0C-97A2-441CDE9A3373}" type="sibTrans" cxnId="{FCA3DBBC-27A9-47E5-8865-266CA2D5C372}">
      <dgm:prSet/>
      <dgm:spPr/>
      <dgm:t>
        <a:bodyPr/>
        <a:lstStyle/>
        <a:p>
          <a:endParaRPr lang="en-US"/>
        </a:p>
      </dgm:t>
    </dgm:pt>
    <dgm:pt modelId="{D9F00D53-C287-4526-8644-C303C793EAC7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Elevate</a:t>
          </a: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the joint/muscle to reduce swelling</a:t>
          </a:r>
        </a:p>
      </dgm:t>
    </dgm:pt>
    <dgm:pt modelId="{7571905A-4684-43FC-9BD8-4FD18C25B50C}" type="parTrans" cxnId="{5B69993F-816A-4179-9A64-B5A64F1C7048}">
      <dgm:prSet/>
      <dgm:spPr/>
      <dgm:t>
        <a:bodyPr/>
        <a:lstStyle/>
        <a:p>
          <a:endParaRPr lang="en-US"/>
        </a:p>
      </dgm:t>
    </dgm:pt>
    <dgm:pt modelId="{EFEB18C5-C9C4-467B-905B-C1CFA6908BF1}" type="sibTrans" cxnId="{5B69993F-816A-4179-9A64-B5A64F1C7048}">
      <dgm:prSet/>
      <dgm:spPr/>
      <dgm:t>
        <a:bodyPr/>
        <a:lstStyle/>
        <a:p>
          <a:endParaRPr lang="en-US"/>
        </a:p>
      </dgm:t>
    </dgm:pt>
    <dgm:pt modelId="{FF543D20-5B2D-4FCA-B8CF-561345B4A943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Elevate above the heart if possible</a:t>
          </a:r>
        </a:p>
      </dgm:t>
    </dgm:pt>
    <dgm:pt modelId="{9D08C062-903D-4B2B-A8A7-131CEA6B8868}" type="parTrans" cxnId="{C0958C20-4818-4212-8964-8A9C8853D12E}">
      <dgm:prSet/>
      <dgm:spPr/>
      <dgm:t>
        <a:bodyPr/>
        <a:lstStyle/>
        <a:p>
          <a:endParaRPr lang="en-US"/>
        </a:p>
      </dgm:t>
    </dgm:pt>
    <dgm:pt modelId="{BF14DBF5-6D45-456D-975C-2929AB3D955F}" type="sibTrans" cxnId="{C0958C20-4818-4212-8964-8A9C8853D12E}">
      <dgm:prSet/>
      <dgm:spPr/>
      <dgm:t>
        <a:bodyPr/>
        <a:lstStyle/>
        <a:p>
          <a:endParaRPr lang="en-US"/>
        </a:p>
      </dgm:t>
    </dgm:pt>
    <dgm:pt modelId="{DAB073F8-7112-4DF1-9F6B-7065B98DC24A}" type="pres">
      <dgm:prSet presAssocID="{F7E9BF72-2086-468B-8A36-A89C083343DB}" presName="Name0" presStyleCnt="0">
        <dgm:presLayoutVars>
          <dgm:dir/>
          <dgm:animLvl val="lvl"/>
          <dgm:resizeHandles val="exact"/>
        </dgm:presLayoutVars>
      </dgm:prSet>
      <dgm:spPr/>
    </dgm:pt>
    <dgm:pt modelId="{90323B8C-FA3F-4BC6-A276-EA3208C98B9A}" type="pres">
      <dgm:prSet presAssocID="{B23172DA-ADA9-4DDF-A71E-D2C1D4EA6AC3}" presName="composite" presStyleCnt="0"/>
      <dgm:spPr/>
    </dgm:pt>
    <dgm:pt modelId="{C1D65F2B-325E-4BA5-B811-899C4F53D101}" type="pres">
      <dgm:prSet presAssocID="{B23172DA-ADA9-4DDF-A71E-D2C1D4EA6AC3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1EDADE7A-4DBE-4247-A8C2-A1379901DA6A}" type="pres">
      <dgm:prSet presAssocID="{B23172DA-ADA9-4DDF-A71E-D2C1D4EA6AC3}" presName="desTx" presStyleLbl="alignAccFollowNode1" presStyleIdx="0" presStyleCnt="5">
        <dgm:presLayoutVars>
          <dgm:bulletEnabled val="1"/>
        </dgm:presLayoutVars>
      </dgm:prSet>
      <dgm:spPr/>
    </dgm:pt>
    <dgm:pt modelId="{A87731B8-2CBA-4F71-908A-838A731EC407}" type="pres">
      <dgm:prSet presAssocID="{67A12C92-00E8-4F6D-A297-B2A271768FA8}" presName="space" presStyleCnt="0"/>
      <dgm:spPr/>
    </dgm:pt>
    <dgm:pt modelId="{8AFB40BF-A8FE-433F-871B-25478239DF02}" type="pres">
      <dgm:prSet presAssocID="{CAF28C9B-59B9-4FEF-973A-9B9C56876977}" presName="composite" presStyleCnt="0"/>
      <dgm:spPr/>
    </dgm:pt>
    <dgm:pt modelId="{B79EED3F-6EF2-4555-963C-63F571B7FE3D}" type="pres">
      <dgm:prSet presAssocID="{CAF28C9B-59B9-4FEF-973A-9B9C56876977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E010D74F-2F33-41F2-8FF0-81FEC5BD3AD4}" type="pres">
      <dgm:prSet presAssocID="{CAF28C9B-59B9-4FEF-973A-9B9C56876977}" presName="desTx" presStyleLbl="alignAccFollowNode1" presStyleIdx="1" presStyleCnt="5">
        <dgm:presLayoutVars>
          <dgm:bulletEnabled val="1"/>
        </dgm:presLayoutVars>
      </dgm:prSet>
      <dgm:spPr/>
    </dgm:pt>
    <dgm:pt modelId="{9406D085-10AE-4555-8FAA-A114466C0C0A}" type="pres">
      <dgm:prSet presAssocID="{588FAB22-2B47-472E-ACFC-BDA1FB65FD93}" presName="space" presStyleCnt="0"/>
      <dgm:spPr/>
    </dgm:pt>
    <dgm:pt modelId="{A8BE7350-F28C-452F-820E-5E3F9CB44716}" type="pres">
      <dgm:prSet presAssocID="{3625A538-202F-4C64-820E-2DC31C00BA65}" presName="composite" presStyleCnt="0"/>
      <dgm:spPr/>
    </dgm:pt>
    <dgm:pt modelId="{676A0148-4C25-46FC-9033-37A6516FE358}" type="pres">
      <dgm:prSet presAssocID="{3625A538-202F-4C64-820E-2DC31C00BA65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FDD6CB9C-A862-43E9-B8D3-2376837CE97F}" type="pres">
      <dgm:prSet presAssocID="{3625A538-202F-4C64-820E-2DC31C00BA65}" presName="desTx" presStyleLbl="alignAccFollowNode1" presStyleIdx="2" presStyleCnt="5">
        <dgm:presLayoutVars>
          <dgm:bulletEnabled val="1"/>
        </dgm:presLayoutVars>
      </dgm:prSet>
      <dgm:spPr/>
    </dgm:pt>
    <dgm:pt modelId="{19EF2EA6-A9FC-4BCD-B140-AB43FFF9E14B}" type="pres">
      <dgm:prSet presAssocID="{319EAEBB-0AA9-4993-B070-E1F7947FDFCD}" presName="space" presStyleCnt="0"/>
      <dgm:spPr/>
    </dgm:pt>
    <dgm:pt modelId="{6F4AA571-243F-44B0-A8EF-4300369370C4}" type="pres">
      <dgm:prSet presAssocID="{E3EF3D40-F2F5-41A9-BBEB-6457183511A5}" presName="composite" presStyleCnt="0"/>
      <dgm:spPr/>
    </dgm:pt>
    <dgm:pt modelId="{B5377459-71A0-4693-8DFA-FBEB1C775B6D}" type="pres">
      <dgm:prSet presAssocID="{E3EF3D40-F2F5-41A9-BBEB-6457183511A5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DEA7A926-8222-4B73-A4D3-58149F5E4457}" type="pres">
      <dgm:prSet presAssocID="{E3EF3D40-F2F5-41A9-BBEB-6457183511A5}" presName="desTx" presStyleLbl="alignAccFollowNode1" presStyleIdx="3" presStyleCnt="5">
        <dgm:presLayoutVars>
          <dgm:bulletEnabled val="1"/>
        </dgm:presLayoutVars>
      </dgm:prSet>
      <dgm:spPr/>
    </dgm:pt>
    <dgm:pt modelId="{2DD5F40C-4C24-4207-80A9-7D3E84C2C8E3}" type="pres">
      <dgm:prSet presAssocID="{A16FED74-B7BB-4366-82CD-A60D9FCEAF37}" presName="space" presStyleCnt="0"/>
      <dgm:spPr/>
    </dgm:pt>
    <dgm:pt modelId="{C9101165-3231-4B25-A7DC-2128728978FB}" type="pres">
      <dgm:prSet presAssocID="{306E3BA7-4764-4FD2-9E6A-DA07C05D1E15}" presName="composite" presStyleCnt="0"/>
      <dgm:spPr/>
    </dgm:pt>
    <dgm:pt modelId="{3CE6CC7F-0C40-4066-A1F0-4A6D6B315E7D}" type="pres">
      <dgm:prSet presAssocID="{306E3BA7-4764-4FD2-9E6A-DA07C05D1E15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7B907E1B-9A3E-45EA-846D-804092123933}" type="pres">
      <dgm:prSet presAssocID="{306E3BA7-4764-4FD2-9E6A-DA07C05D1E15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850B291A-5FE2-47A0-B561-B6982F3CD4E3}" type="presOf" srcId="{FF543D20-5B2D-4FCA-B8CF-561345B4A943}" destId="{7B907E1B-9A3E-45EA-846D-804092123933}" srcOrd="0" destOrd="1" presId="urn:microsoft.com/office/officeart/2005/8/layout/hList1"/>
    <dgm:cxn modelId="{C0958C20-4818-4212-8964-8A9C8853D12E}" srcId="{306E3BA7-4764-4FD2-9E6A-DA07C05D1E15}" destId="{FF543D20-5B2D-4FCA-B8CF-561345B4A943}" srcOrd="1" destOrd="0" parTransId="{9D08C062-903D-4B2B-A8A7-131CEA6B8868}" sibTransId="{BF14DBF5-6D45-456D-975C-2929AB3D955F}"/>
    <dgm:cxn modelId="{6F820021-6C21-4E98-A480-7773F1408CD3}" type="presOf" srcId="{06C0E25D-4AC9-41F0-A21F-800DD562C114}" destId="{E010D74F-2F33-41F2-8FF0-81FEC5BD3AD4}" srcOrd="0" destOrd="1" presId="urn:microsoft.com/office/officeart/2005/8/layout/hList1"/>
    <dgm:cxn modelId="{5AD46129-2D44-4D5C-A945-EE53E13353C5}" type="presOf" srcId="{B20A94F4-945D-4809-B4C2-EC435DD74954}" destId="{1EDADE7A-4DBE-4247-A8C2-A1379901DA6A}" srcOrd="0" destOrd="1" presId="urn:microsoft.com/office/officeart/2005/8/layout/hList1"/>
    <dgm:cxn modelId="{E2AC8034-BDAD-40C5-8CCB-35E317EAC8F5}" type="presOf" srcId="{4187917E-EE74-4916-99C2-53CC4693452D}" destId="{FDD6CB9C-A862-43E9-B8D3-2376837CE97F}" srcOrd="0" destOrd="2" presId="urn:microsoft.com/office/officeart/2005/8/layout/hList1"/>
    <dgm:cxn modelId="{5B69993F-816A-4179-9A64-B5A64F1C7048}" srcId="{306E3BA7-4764-4FD2-9E6A-DA07C05D1E15}" destId="{D9F00D53-C287-4526-8644-C303C793EAC7}" srcOrd="0" destOrd="0" parTransId="{7571905A-4684-43FC-9BD8-4FD18C25B50C}" sibTransId="{EFEB18C5-C9C4-467B-905B-C1CFA6908BF1}"/>
    <dgm:cxn modelId="{3B521F5F-A988-49F2-8DF7-49126BD83A26}" srcId="{F7E9BF72-2086-468B-8A36-A89C083343DB}" destId="{B23172DA-ADA9-4DDF-A71E-D2C1D4EA6AC3}" srcOrd="0" destOrd="0" parTransId="{C6D4379B-FA4C-412B-9460-B268FBE79AC7}" sibTransId="{67A12C92-00E8-4F6D-A297-B2A271768FA8}"/>
    <dgm:cxn modelId="{8A2F0E42-FF75-4D6A-AA98-ED65657BD71E}" srcId="{B23172DA-ADA9-4DDF-A71E-D2C1D4EA6AC3}" destId="{5DDCA696-D4B2-407D-9DD7-8E63A2C01394}" srcOrd="0" destOrd="0" parTransId="{D645C98E-FCFD-4655-BF43-95FA3621770E}" sibTransId="{DD52F2CE-59D8-4EF7-A27C-83D591F2BAB4}"/>
    <dgm:cxn modelId="{CA89EF65-6FC7-4A94-BFD0-E2573E1480E2}" type="presOf" srcId="{CAF28C9B-59B9-4FEF-973A-9B9C56876977}" destId="{B79EED3F-6EF2-4555-963C-63F571B7FE3D}" srcOrd="0" destOrd="0" presId="urn:microsoft.com/office/officeart/2005/8/layout/hList1"/>
    <dgm:cxn modelId="{CB8CFF66-2C65-470A-A1FD-248DE846933D}" type="presOf" srcId="{3625A538-202F-4C64-820E-2DC31C00BA65}" destId="{676A0148-4C25-46FC-9033-37A6516FE358}" srcOrd="0" destOrd="0" presId="urn:microsoft.com/office/officeart/2005/8/layout/hList1"/>
    <dgm:cxn modelId="{1FF11D67-46D5-48F7-AF3D-7991B305885D}" type="presOf" srcId="{F7E9BF72-2086-468B-8A36-A89C083343DB}" destId="{DAB073F8-7112-4DF1-9F6B-7065B98DC24A}" srcOrd="0" destOrd="0" presId="urn:microsoft.com/office/officeart/2005/8/layout/hList1"/>
    <dgm:cxn modelId="{D979EC68-1C22-4788-8822-73521BDC0DB0}" srcId="{F7E9BF72-2086-468B-8A36-A89C083343DB}" destId="{E3EF3D40-F2F5-41A9-BBEB-6457183511A5}" srcOrd="3" destOrd="0" parTransId="{4531E7CD-A7B1-44CD-8FCE-0A2084E2067C}" sibTransId="{A16FED74-B7BB-4366-82CD-A60D9FCEAF37}"/>
    <dgm:cxn modelId="{A711866D-DD9D-4780-984D-641282DD6FDA}" srcId="{E3EF3D40-F2F5-41A9-BBEB-6457183511A5}" destId="{A3F8869C-D4F7-4BC8-B1F9-68E4DEAD64D8}" srcOrd="1" destOrd="0" parTransId="{75D11143-C146-4FDC-8ADD-0C98DFBB434B}" sibTransId="{C6586539-5286-4712-88AA-508C6891D45C}"/>
    <dgm:cxn modelId="{1A676759-7002-4FF4-B023-408084C1439E}" srcId="{3625A538-202F-4C64-820E-2DC31C00BA65}" destId="{58D12EEA-4D10-4202-A6B0-9FA746B56530}" srcOrd="1" destOrd="0" parTransId="{3523696E-64F3-45C3-A011-768C8522C9D9}" sibTransId="{1240D56D-C7A6-423E-97B4-C9D59AB6CACD}"/>
    <dgm:cxn modelId="{5F15477C-D322-4F96-87D2-78F88322F4B3}" srcId="{E3EF3D40-F2F5-41A9-BBEB-6457183511A5}" destId="{AC957ADF-DFA5-49D6-B206-976A348AEBD5}" srcOrd="0" destOrd="0" parTransId="{080168DA-849D-4D0E-9901-2883920E8D35}" sibTransId="{55570B7C-4F5E-4F46-B787-5CC11AE278D9}"/>
    <dgm:cxn modelId="{7B64377F-643D-497E-995E-6BC6C8A8A52A}" srcId="{F7E9BF72-2086-468B-8A36-A89C083343DB}" destId="{3625A538-202F-4C64-820E-2DC31C00BA65}" srcOrd="2" destOrd="0" parTransId="{20D759D7-9B57-486D-AD54-6BB4D9A7DC6B}" sibTransId="{319EAEBB-0AA9-4993-B070-E1F7947FDFCD}"/>
    <dgm:cxn modelId="{41D84688-8D16-4131-BC09-4ADD8BC843B3}" type="presOf" srcId="{A3F8869C-D4F7-4BC8-B1F9-68E4DEAD64D8}" destId="{DEA7A926-8222-4B73-A4D3-58149F5E4457}" srcOrd="0" destOrd="1" presId="urn:microsoft.com/office/officeart/2005/8/layout/hList1"/>
    <dgm:cxn modelId="{A553E78D-3A0A-4DA2-B63C-FD8461B72779}" type="presOf" srcId="{58D12EEA-4D10-4202-A6B0-9FA746B56530}" destId="{FDD6CB9C-A862-43E9-B8D3-2376837CE97F}" srcOrd="0" destOrd="1" presId="urn:microsoft.com/office/officeart/2005/8/layout/hList1"/>
    <dgm:cxn modelId="{8464088F-1B3E-4EE3-B207-9FF7207591F1}" srcId="{B23172DA-ADA9-4DDF-A71E-D2C1D4EA6AC3}" destId="{B20A94F4-945D-4809-B4C2-EC435DD74954}" srcOrd="1" destOrd="0" parTransId="{5231C2DF-67E4-4D9C-8689-3AD966959805}" sibTransId="{539F85DB-4607-41B4-AB86-864AAD5414D6}"/>
    <dgm:cxn modelId="{8D327791-7B4B-49E6-89B7-A5B7899FDFF9}" type="presOf" srcId="{D9F00D53-C287-4526-8644-C303C793EAC7}" destId="{7B907E1B-9A3E-45EA-846D-804092123933}" srcOrd="0" destOrd="0" presId="urn:microsoft.com/office/officeart/2005/8/layout/hList1"/>
    <dgm:cxn modelId="{27F32792-98C4-4A91-9B9E-6F4D3D3B3408}" srcId="{F7E9BF72-2086-468B-8A36-A89C083343DB}" destId="{CAF28C9B-59B9-4FEF-973A-9B9C56876977}" srcOrd="1" destOrd="0" parTransId="{FC49DBE7-B12C-475B-BE3F-B5C9E883D49D}" sibTransId="{588FAB22-2B47-472E-ACFC-BDA1FB65FD93}"/>
    <dgm:cxn modelId="{5793F3A4-D8F8-454A-BAA8-8F29BC76C7FB}" type="presOf" srcId="{F8D959EB-DE7A-4953-B3A3-995F26E70F71}" destId="{FDD6CB9C-A862-43E9-B8D3-2376837CE97F}" srcOrd="0" destOrd="0" presId="urn:microsoft.com/office/officeart/2005/8/layout/hList1"/>
    <dgm:cxn modelId="{E61E00AB-69EE-4F36-9887-8A3C1886AC17}" srcId="{CAF28C9B-59B9-4FEF-973A-9B9C56876977}" destId="{06C0E25D-4AC9-41F0-A21F-800DD562C114}" srcOrd="1" destOrd="0" parTransId="{173D0F1E-E470-40BE-8DCD-116687B1CF33}" sibTransId="{37B8CDC8-757C-4F97-BD18-2B2D395DFB5D}"/>
    <dgm:cxn modelId="{9948FEAF-D1C1-40CA-BEA3-BE8B6EC5463C}" srcId="{3625A538-202F-4C64-820E-2DC31C00BA65}" destId="{4187917E-EE74-4916-99C2-53CC4693452D}" srcOrd="2" destOrd="0" parTransId="{BAE72DB0-74A5-4B41-8C4E-2B1F0CA91807}" sibTransId="{FACFC4D8-5D41-41C5-BFB8-108DFDC9A526}"/>
    <dgm:cxn modelId="{FCA3DBBC-27A9-47E5-8865-266CA2D5C372}" srcId="{F7E9BF72-2086-468B-8A36-A89C083343DB}" destId="{306E3BA7-4764-4FD2-9E6A-DA07C05D1E15}" srcOrd="4" destOrd="0" parTransId="{0903AFFE-ABE7-408D-9BD4-65724E8440A6}" sibTransId="{85F24156-14AA-4B0C-97A2-441CDE9A3373}"/>
    <dgm:cxn modelId="{75C026D1-0696-468B-96D4-87766AFDB89C}" type="presOf" srcId="{306E3BA7-4764-4FD2-9E6A-DA07C05D1E15}" destId="{3CE6CC7F-0C40-4066-A1F0-4A6D6B315E7D}" srcOrd="0" destOrd="0" presId="urn:microsoft.com/office/officeart/2005/8/layout/hList1"/>
    <dgm:cxn modelId="{7E9814D3-F27C-4BBF-B110-E5071BB6FE76}" srcId="{3625A538-202F-4C64-820E-2DC31C00BA65}" destId="{F8D959EB-DE7A-4953-B3A3-995F26E70F71}" srcOrd="0" destOrd="0" parTransId="{0AB07F25-B3A6-4DD1-831A-2246FD4AC321}" sibTransId="{CC5EC4A3-7AEA-442E-9EC2-309EF4A3EA9B}"/>
    <dgm:cxn modelId="{CC80D8D9-DCAD-4909-8B43-96AD67688F87}" type="presOf" srcId="{B23172DA-ADA9-4DDF-A71E-D2C1D4EA6AC3}" destId="{C1D65F2B-325E-4BA5-B811-899C4F53D101}" srcOrd="0" destOrd="0" presId="urn:microsoft.com/office/officeart/2005/8/layout/hList1"/>
    <dgm:cxn modelId="{5D1CCDDC-9CB9-4BB2-95E1-EAFDB79613C8}" type="presOf" srcId="{AC957ADF-DFA5-49D6-B206-976A348AEBD5}" destId="{DEA7A926-8222-4B73-A4D3-58149F5E4457}" srcOrd="0" destOrd="0" presId="urn:microsoft.com/office/officeart/2005/8/layout/hList1"/>
    <dgm:cxn modelId="{00A75FE9-1C85-47D0-9612-B45930961CF1}" srcId="{CAF28C9B-59B9-4FEF-973A-9B9C56876977}" destId="{AB72DA26-0DC9-4360-8547-E2895E7D60A4}" srcOrd="0" destOrd="0" parTransId="{CC480A7D-A25B-497D-8000-6C5D4A10961A}" sibTransId="{6D61E670-D812-436D-A23C-B78132AB1279}"/>
    <dgm:cxn modelId="{96C2EBF2-D1F6-457B-8386-B4C57499A4CE}" type="presOf" srcId="{AB72DA26-0DC9-4360-8547-E2895E7D60A4}" destId="{E010D74F-2F33-41F2-8FF0-81FEC5BD3AD4}" srcOrd="0" destOrd="0" presId="urn:microsoft.com/office/officeart/2005/8/layout/hList1"/>
    <dgm:cxn modelId="{004C04F4-F6EA-4EAB-A4F9-F18F7973C029}" type="presOf" srcId="{E3EF3D40-F2F5-41A9-BBEB-6457183511A5}" destId="{B5377459-71A0-4693-8DFA-FBEB1C775B6D}" srcOrd="0" destOrd="0" presId="urn:microsoft.com/office/officeart/2005/8/layout/hList1"/>
    <dgm:cxn modelId="{8050C7FC-8CA0-4737-B066-B56E50CF68D4}" type="presOf" srcId="{5DDCA696-D4B2-407D-9DD7-8E63A2C01394}" destId="{1EDADE7A-4DBE-4247-A8C2-A1379901DA6A}" srcOrd="0" destOrd="0" presId="urn:microsoft.com/office/officeart/2005/8/layout/hList1"/>
    <dgm:cxn modelId="{6EFE0755-2CB8-4D43-AFCB-B85B7AC5CDA7}" type="presParOf" srcId="{DAB073F8-7112-4DF1-9F6B-7065B98DC24A}" destId="{90323B8C-FA3F-4BC6-A276-EA3208C98B9A}" srcOrd="0" destOrd="0" presId="urn:microsoft.com/office/officeart/2005/8/layout/hList1"/>
    <dgm:cxn modelId="{56EDF485-F61D-418C-A950-A32682E209C3}" type="presParOf" srcId="{90323B8C-FA3F-4BC6-A276-EA3208C98B9A}" destId="{C1D65F2B-325E-4BA5-B811-899C4F53D101}" srcOrd="0" destOrd="0" presId="urn:microsoft.com/office/officeart/2005/8/layout/hList1"/>
    <dgm:cxn modelId="{7366D0C3-BF27-4C78-AFEF-DA0DE2B1BABE}" type="presParOf" srcId="{90323B8C-FA3F-4BC6-A276-EA3208C98B9A}" destId="{1EDADE7A-4DBE-4247-A8C2-A1379901DA6A}" srcOrd="1" destOrd="0" presId="urn:microsoft.com/office/officeart/2005/8/layout/hList1"/>
    <dgm:cxn modelId="{B6A875C9-1BCF-4565-BC3F-FB36DCB48B96}" type="presParOf" srcId="{DAB073F8-7112-4DF1-9F6B-7065B98DC24A}" destId="{A87731B8-2CBA-4F71-908A-838A731EC407}" srcOrd="1" destOrd="0" presId="urn:microsoft.com/office/officeart/2005/8/layout/hList1"/>
    <dgm:cxn modelId="{469F93E5-88B2-42AD-83B6-2D40C408B46C}" type="presParOf" srcId="{DAB073F8-7112-4DF1-9F6B-7065B98DC24A}" destId="{8AFB40BF-A8FE-433F-871B-25478239DF02}" srcOrd="2" destOrd="0" presId="urn:microsoft.com/office/officeart/2005/8/layout/hList1"/>
    <dgm:cxn modelId="{FC49023C-03A2-49A7-961F-52D23731863A}" type="presParOf" srcId="{8AFB40BF-A8FE-433F-871B-25478239DF02}" destId="{B79EED3F-6EF2-4555-963C-63F571B7FE3D}" srcOrd="0" destOrd="0" presId="urn:microsoft.com/office/officeart/2005/8/layout/hList1"/>
    <dgm:cxn modelId="{B57336F9-3F8C-4EB0-9FCA-B32B713DB951}" type="presParOf" srcId="{8AFB40BF-A8FE-433F-871B-25478239DF02}" destId="{E010D74F-2F33-41F2-8FF0-81FEC5BD3AD4}" srcOrd="1" destOrd="0" presId="urn:microsoft.com/office/officeart/2005/8/layout/hList1"/>
    <dgm:cxn modelId="{B31B92D8-E15A-41CA-A6CB-F3B5BD4B148E}" type="presParOf" srcId="{DAB073F8-7112-4DF1-9F6B-7065B98DC24A}" destId="{9406D085-10AE-4555-8FAA-A114466C0C0A}" srcOrd="3" destOrd="0" presId="urn:microsoft.com/office/officeart/2005/8/layout/hList1"/>
    <dgm:cxn modelId="{6D0A547B-9D54-43E8-96E2-E7D4C28BA664}" type="presParOf" srcId="{DAB073F8-7112-4DF1-9F6B-7065B98DC24A}" destId="{A8BE7350-F28C-452F-820E-5E3F9CB44716}" srcOrd="4" destOrd="0" presId="urn:microsoft.com/office/officeart/2005/8/layout/hList1"/>
    <dgm:cxn modelId="{014610F4-B515-460E-B00E-AABE4BD48718}" type="presParOf" srcId="{A8BE7350-F28C-452F-820E-5E3F9CB44716}" destId="{676A0148-4C25-46FC-9033-37A6516FE358}" srcOrd="0" destOrd="0" presId="urn:microsoft.com/office/officeart/2005/8/layout/hList1"/>
    <dgm:cxn modelId="{BEFA70A3-F93C-490C-B9CB-A01D2CA2E7A4}" type="presParOf" srcId="{A8BE7350-F28C-452F-820E-5E3F9CB44716}" destId="{FDD6CB9C-A862-43E9-B8D3-2376837CE97F}" srcOrd="1" destOrd="0" presId="urn:microsoft.com/office/officeart/2005/8/layout/hList1"/>
    <dgm:cxn modelId="{ED6FA5FF-9041-4152-9526-D6D9DADBADF2}" type="presParOf" srcId="{DAB073F8-7112-4DF1-9F6B-7065B98DC24A}" destId="{19EF2EA6-A9FC-4BCD-B140-AB43FFF9E14B}" srcOrd="5" destOrd="0" presId="urn:microsoft.com/office/officeart/2005/8/layout/hList1"/>
    <dgm:cxn modelId="{EF5D6E1B-CB55-49BB-BB83-8969460CC0B6}" type="presParOf" srcId="{DAB073F8-7112-4DF1-9F6B-7065B98DC24A}" destId="{6F4AA571-243F-44B0-A8EF-4300369370C4}" srcOrd="6" destOrd="0" presId="urn:microsoft.com/office/officeart/2005/8/layout/hList1"/>
    <dgm:cxn modelId="{812C6AFE-1741-4454-8AA4-533D19D02674}" type="presParOf" srcId="{6F4AA571-243F-44B0-A8EF-4300369370C4}" destId="{B5377459-71A0-4693-8DFA-FBEB1C775B6D}" srcOrd="0" destOrd="0" presId="urn:microsoft.com/office/officeart/2005/8/layout/hList1"/>
    <dgm:cxn modelId="{1B55D7D4-5BE1-4D4C-8B62-CC327BD58356}" type="presParOf" srcId="{6F4AA571-243F-44B0-A8EF-4300369370C4}" destId="{DEA7A926-8222-4B73-A4D3-58149F5E4457}" srcOrd="1" destOrd="0" presId="urn:microsoft.com/office/officeart/2005/8/layout/hList1"/>
    <dgm:cxn modelId="{A0ED2C27-53CF-4B3B-89A8-6D83ACA7C092}" type="presParOf" srcId="{DAB073F8-7112-4DF1-9F6B-7065B98DC24A}" destId="{2DD5F40C-4C24-4207-80A9-7D3E84C2C8E3}" srcOrd="7" destOrd="0" presId="urn:microsoft.com/office/officeart/2005/8/layout/hList1"/>
    <dgm:cxn modelId="{E01C1426-0C1B-499B-B462-BA532E552F20}" type="presParOf" srcId="{DAB073F8-7112-4DF1-9F6B-7065B98DC24A}" destId="{C9101165-3231-4B25-A7DC-2128728978FB}" srcOrd="8" destOrd="0" presId="urn:microsoft.com/office/officeart/2005/8/layout/hList1"/>
    <dgm:cxn modelId="{3293CFFF-D850-452B-923C-9C145B2B023B}" type="presParOf" srcId="{C9101165-3231-4B25-A7DC-2128728978FB}" destId="{3CE6CC7F-0C40-4066-A1F0-4A6D6B315E7D}" srcOrd="0" destOrd="0" presId="urn:microsoft.com/office/officeart/2005/8/layout/hList1"/>
    <dgm:cxn modelId="{DE86BC9E-5FF3-4316-A238-B4708172F8ED}" type="presParOf" srcId="{C9101165-3231-4B25-A7DC-2128728978FB}" destId="{7B907E1B-9A3E-45EA-846D-80409212393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8D6A6A3-675C-452E-9482-24C16CC3A03F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362535C-977E-484A-8DC8-CEDE3EA65C9E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Prevent joint &amp; muscle bleeds:</a:t>
          </a:r>
        </a:p>
      </dgm:t>
    </dgm:pt>
    <dgm:pt modelId="{592923B0-DE26-4158-886A-2A3E8F484AC3}" type="parTrans" cxnId="{FA225402-6796-4045-B877-9556B8F6D1CC}">
      <dgm:prSet/>
      <dgm:spPr/>
      <dgm:t>
        <a:bodyPr/>
        <a:lstStyle/>
        <a:p>
          <a:endParaRPr lang="en-US"/>
        </a:p>
      </dgm:t>
    </dgm:pt>
    <dgm:pt modelId="{90E7ED8A-02E7-48D2-BF7C-D70BC413A04D}" type="sibTrans" cxnId="{FA225402-6796-4045-B877-9556B8F6D1CC}">
      <dgm:prSet/>
      <dgm:spPr/>
      <dgm:t>
        <a:bodyPr/>
        <a:lstStyle/>
        <a:p>
          <a:endParaRPr lang="en-US"/>
        </a:p>
      </dgm:t>
    </dgm:pt>
    <dgm:pt modelId="{326E6913-009F-4658-AF15-673C49871E1B}">
      <dgm:prSet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Partner with HCWP to set up prophy dosing that is right for you</a:t>
          </a:r>
        </a:p>
      </dgm:t>
    </dgm:pt>
    <dgm:pt modelId="{920759F0-E824-4399-8BA9-ECBB65616AC5}" type="parTrans" cxnId="{248FE84D-D90F-49D9-8C49-A9E3FE09D433}">
      <dgm:prSet/>
      <dgm:spPr/>
      <dgm:t>
        <a:bodyPr/>
        <a:lstStyle/>
        <a:p>
          <a:endParaRPr lang="en-US"/>
        </a:p>
      </dgm:t>
    </dgm:pt>
    <dgm:pt modelId="{70242897-F305-495B-A75A-AB0B1722AD93}" type="sibTrans" cxnId="{248FE84D-D90F-49D9-8C49-A9E3FE09D433}">
      <dgm:prSet/>
      <dgm:spPr/>
      <dgm:t>
        <a:bodyPr/>
        <a:lstStyle/>
        <a:p>
          <a:endParaRPr lang="en-US"/>
        </a:p>
      </dgm:t>
    </dgm:pt>
    <dgm:pt modelId="{32ECBFF3-5B20-4B33-8FD8-9821667EFC64}">
      <dgm:prSet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Make healthy lifestyle choices </a:t>
          </a:r>
        </a:p>
      </dgm:t>
    </dgm:pt>
    <dgm:pt modelId="{28DB885E-CB21-44F7-864D-352BAC66B3F6}" type="parTrans" cxnId="{81B830C6-7334-4514-8BC8-E1B2C2EC6329}">
      <dgm:prSet/>
      <dgm:spPr/>
      <dgm:t>
        <a:bodyPr/>
        <a:lstStyle/>
        <a:p>
          <a:endParaRPr lang="en-US"/>
        </a:p>
      </dgm:t>
    </dgm:pt>
    <dgm:pt modelId="{C8712D41-049C-41E5-AD28-24F18B0E20CF}" type="sibTrans" cxnId="{81B830C6-7334-4514-8BC8-E1B2C2EC6329}">
      <dgm:prSet/>
      <dgm:spPr/>
      <dgm:t>
        <a:bodyPr/>
        <a:lstStyle/>
        <a:p>
          <a:endParaRPr lang="en-US"/>
        </a:p>
      </dgm:t>
    </dgm:pt>
    <dgm:pt modelId="{1AE54FED-F58D-4217-AC73-291D7FD15FB6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Be prepared:</a:t>
          </a:r>
        </a:p>
      </dgm:t>
    </dgm:pt>
    <dgm:pt modelId="{9BFEA02C-CD2E-4B4E-B6A5-39FF6454B126}" type="parTrans" cxnId="{C83B2C9E-7227-40A8-A258-F3ACAABF275E}">
      <dgm:prSet/>
      <dgm:spPr/>
      <dgm:t>
        <a:bodyPr/>
        <a:lstStyle/>
        <a:p>
          <a:endParaRPr lang="en-US"/>
        </a:p>
      </dgm:t>
    </dgm:pt>
    <dgm:pt modelId="{64BCC5E7-33B1-4789-85EF-5CA4A71FE445}" type="sibTrans" cxnId="{C83B2C9E-7227-40A8-A258-F3ACAABF275E}">
      <dgm:prSet/>
      <dgm:spPr/>
      <dgm:t>
        <a:bodyPr/>
        <a:lstStyle/>
        <a:p>
          <a:endParaRPr lang="en-US"/>
        </a:p>
      </dgm:t>
    </dgm:pt>
    <dgm:pt modelId="{2B96CAE8-38A1-411D-AEBA-B8DA54A16A7E}">
      <dgm:prSet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Know signs &amp; symptoms of joint/muscle bleeds</a:t>
          </a:r>
        </a:p>
      </dgm:t>
    </dgm:pt>
    <dgm:pt modelId="{3D54AFBE-3EBD-4E9F-9F89-363B1BEAF943}" type="parTrans" cxnId="{1185B5B1-0361-46E5-8469-73A329E09787}">
      <dgm:prSet/>
      <dgm:spPr/>
      <dgm:t>
        <a:bodyPr/>
        <a:lstStyle/>
        <a:p>
          <a:endParaRPr lang="en-US"/>
        </a:p>
      </dgm:t>
    </dgm:pt>
    <dgm:pt modelId="{EDF2398D-E3CB-49A0-9D20-7C5E6EB2AEDD}" type="sibTrans" cxnId="{1185B5B1-0361-46E5-8469-73A329E09787}">
      <dgm:prSet/>
      <dgm:spPr/>
      <dgm:t>
        <a:bodyPr/>
        <a:lstStyle/>
        <a:p>
          <a:endParaRPr lang="en-US"/>
        </a:p>
      </dgm:t>
    </dgm:pt>
    <dgm:pt modelId="{3C64ADA8-DC3D-418C-AE15-909C65B29520}">
      <dgm:prSet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Have factor, supplies readily available</a:t>
          </a:r>
        </a:p>
      </dgm:t>
    </dgm:pt>
    <dgm:pt modelId="{DBE81243-B6BA-4117-BDE2-3CE772F1D166}" type="parTrans" cxnId="{024BABFA-7547-432F-A1FD-71FD43B219CF}">
      <dgm:prSet/>
      <dgm:spPr/>
      <dgm:t>
        <a:bodyPr/>
        <a:lstStyle/>
        <a:p>
          <a:endParaRPr lang="en-US"/>
        </a:p>
      </dgm:t>
    </dgm:pt>
    <dgm:pt modelId="{DDF21B27-EC11-4F71-94B6-CFE418A883B7}" type="sibTrans" cxnId="{024BABFA-7547-432F-A1FD-71FD43B219CF}">
      <dgm:prSet/>
      <dgm:spPr/>
      <dgm:t>
        <a:bodyPr/>
        <a:lstStyle/>
        <a:p>
          <a:endParaRPr lang="en-US"/>
        </a:p>
      </dgm:t>
    </dgm:pt>
    <dgm:pt modelId="{1F672771-2E43-4959-AF1C-D1EC7076549B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If joint/muscle bleed suspected:</a:t>
          </a:r>
        </a:p>
      </dgm:t>
    </dgm:pt>
    <dgm:pt modelId="{A94D2B5A-0087-41C2-BB5A-63966D302F17}" type="parTrans" cxnId="{970D1C85-D1FC-4DE9-B193-2DE62AD1265C}">
      <dgm:prSet/>
      <dgm:spPr/>
      <dgm:t>
        <a:bodyPr/>
        <a:lstStyle/>
        <a:p>
          <a:endParaRPr lang="en-US"/>
        </a:p>
      </dgm:t>
    </dgm:pt>
    <dgm:pt modelId="{771314B7-4F9F-4B2F-A605-7AEC7DB2D374}" type="sibTrans" cxnId="{970D1C85-D1FC-4DE9-B193-2DE62AD1265C}">
      <dgm:prSet/>
      <dgm:spPr/>
      <dgm:t>
        <a:bodyPr/>
        <a:lstStyle/>
        <a:p>
          <a:endParaRPr lang="en-US"/>
        </a:p>
      </dgm:t>
    </dgm:pt>
    <dgm:pt modelId="{2D77EC6A-B011-4490-A930-E3ADC60230E5}">
      <dgm:prSet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dirty="0"/>
            <a:t>Treat promptly (&lt; 2 hours) including factor infusion and P.R.I.C.E.</a:t>
          </a:r>
        </a:p>
      </dgm:t>
    </dgm:pt>
    <dgm:pt modelId="{EDC50072-B5A3-49CE-A7F5-A2FB1447D50F}" type="parTrans" cxnId="{BA575BF8-BC9D-4C15-8858-20AAC6369FEB}">
      <dgm:prSet/>
      <dgm:spPr/>
      <dgm:t>
        <a:bodyPr/>
        <a:lstStyle/>
        <a:p>
          <a:endParaRPr lang="en-US"/>
        </a:p>
      </dgm:t>
    </dgm:pt>
    <dgm:pt modelId="{DEA8BE0E-2F96-40C1-A6F6-A45EB1E35E83}" type="sibTrans" cxnId="{BA575BF8-BC9D-4C15-8858-20AAC6369FEB}">
      <dgm:prSet/>
      <dgm:spPr/>
      <dgm:t>
        <a:bodyPr/>
        <a:lstStyle/>
        <a:p>
          <a:endParaRPr lang="en-US"/>
        </a:p>
      </dgm:t>
    </dgm:pt>
    <dgm:pt modelId="{32D96C36-9752-4345-BD6D-4449D3D85C61}">
      <dgm:prSet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dirty="0"/>
            <a:t>Partner with HTC to treat bleed and regain strength &amp; ROM</a:t>
          </a:r>
        </a:p>
      </dgm:t>
    </dgm:pt>
    <dgm:pt modelId="{0E80908F-0CFC-4738-8994-11E89DE21C55}" type="parTrans" cxnId="{0B6920E1-7A7A-4535-9835-2CAC0C905D81}">
      <dgm:prSet/>
      <dgm:spPr/>
      <dgm:t>
        <a:bodyPr/>
        <a:lstStyle/>
        <a:p>
          <a:endParaRPr lang="en-US"/>
        </a:p>
      </dgm:t>
    </dgm:pt>
    <dgm:pt modelId="{AAABBC85-9BB7-49EE-A57B-5C59B9ABAD53}" type="sibTrans" cxnId="{0B6920E1-7A7A-4535-9835-2CAC0C905D81}">
      <dgm:prSet/>
      <dgm:spPr/>
      <dgm:t>
        <a:bodyPr/>
        <a:lstStyle/>
        <a:p>
          <a:endParaRPr lang="en-US"/>
        </a:p>
      </dgm:t>
    </dgm:pt>
    <dgm:pt modelId="{408D3DED-71E4-4888-9253-27D173BF20FE}">
      <dgm:prSet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dirty="0"/>
            <a:t>Return to activity gradually to avoid re-bleeding</a:t>
          </a:r>
        </a:p>
      </dgm:t>
    </dgm:pt>
    <dgm:pt modelId="{B9FC34D6-99D6-461E-998A-F4CC0861813B}" type="parTrans" cxnId="{46C99CA0-890E-457A-A047-133DF63E8F64}">
      <dgm:prSet/>
      <dgm:spPr/>
      <dgm:t>
        <a:bodyPr/>
        <a:lstStyle/>
        <a:p>
          <a:endParaRPr lang="en-US"/>
        </a:p>
      </dgm:t>
    </dgm:pt>
    <dgm:pt modelId="{9C8A5392-B7F7-4245-8837-63E1D0C4869C}" type="sibTrans" cxnId="{46C99CA0-890E-457A-A047-133DF63E8F64}">
      <dgm:prSet/>
      <dgm:spPr/>
      <dgm:t>
        <a:bodyPr/>
        <a:lstStyle/>
        <a:p>
          <a:endParaRPr lang="en-US"/>
        </a:p>
      </dgm:t>
    </dgm:pt>
    <dgm:pt modelId="{93B5EB92-F264-4556-A6AC-5C06419F8F42}">
      <dgm:prSet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dirty="0"/>
            <a:t>Consider outpatient PT for complex bleeds and/or return to vigorous activity/sport</a:t>
          </a:r>
        </a:p>
      </dgm:t>
    </dgm:pt>
    <dgm:pt modelId="{FB7EE345-6307-4731-B334-5ED015AEBD8C}" type="parTrans" cxnId="{473C9FB1-7CBE-41FF-B11F-B186D83574CE}">
      <dgm:prSet/>
      <dgm:spPr/>
      <dgm:t>
        <a:bodyPr/>
        <a:lstStyle/>
        <a:p>
          <a:endParaRPr lang="en-US"/>
        </a:p>
      </dgm:t>
    </dgm:pt>
    <dgm:pt modelId="{F0D6D89E-1C20-4C70-BDEF-19AA429B3BBD}" type="sibTrans" cxnId="{473C9FB1-7CBE-41FF-B11F-B186D83574CE}">
      <dgm:prSet/>
      <dgm:spPr/>
      <dgm:t>
        <a:bodyPr/>
        <a:lstStyle/>
        <a:p>
          <a:endParaRPr lang="en-US"/>
        </a:p>
      </dgm:t>
    </dgm:pt>
    <dgm:pt modelId="{D077AE88-53DE-453E-AE09-29FFE4A66464}" type="pres">
      <dgm:prSet presAssocID="{28D6A6A3-675C-452E-9482-24C16CC3A03F}" presName="linear" presStyleCnt="0">
        <dgm:presLayoutVars>
          <dgm:dir/>
          <dgm:animLvl val="lvl"/>
          <dgm:resizeHandles val="exact"/>
        </dgm:presLayoutVars>
      </dgm:prSet>
      <dgm:spPr/>
    </dgm:pt>
    <dgm:pt modelId="{8ACD254E-E457-4417-BD6A-A36264CB34E2}" type="pres">
      <dgm:prSet presAssocID="{3362535C-977E-484A-8DC8-CEDE3EA65C9E}" presName="parentLin" presStyleCnt="0"/>
      <dgm:spPr/>
    </dgm:pt>
    <dgm:pt modelId="{1B2166AF-42A0-4ACD-9EF0-91EACA4B4D12}" type="pres">
      <dgm:prSet presAssocID="{3362535C-977E-484A-8DC8-CEDE3EA65C9E}" presName="parentLeftMargin" presStyleLbl="node1" presStyleIdx="0" presStyleCnt="3"/>
      <dgm:spPr/>
    </dgm:pt>
    <dgm:pt modelId="{296B3794-D499-4834-854F-D93B6A794AC0}" type="pres">
      <dgm:prSet presAssocID="{3362535C-977E-484A-8DC8-CEDE3EA65C9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79BA6BA-C465-4EB3-AAD5-C1B853A38CF4}" type="pres">
      <dgm:prSet presAssocID="{3362535C-977E-484A-8DC8-CEDE3EA65C9E}" presName="negativeSpace" presStyleCnt="0"/>
      <dgm:spPr/>
    </dgm:pt>
    <dgm:pt modelId="{3FFF6DC0-A5C4-413D-9211-589A6F0E2F6B}" type="pres">
      <dgm:prSet presAssocID="{3362535C-977E-484A-8DC8-CEDE3EA65C9E}" presName="childText" presStyleLbl="conFgAcc1" presStyleIdx="0" presStyleCnt="3">
        <dgm:presLayoutVars>
          <dgm:bulletEnabled val="1"/>
        </dgm:presLayoutVars>
      </dgm:prSet>
      <dgm:spPr/>
    </dgm:pt>
    <dgm:pt modelId="{3271F26A-DDD6-4A01-AFA7-91D235B279AA}" type="pres">
      <dgm:prSet presAssocID="{90E7ED8A-02E7-48D2-BF7C-D70BC413A04D}" presName="spaceBetweenRectangles" presStyleCnt="0"/>
      <dgm:spPr/>
    </dgm:pt>
    <dgm:pt modelId="{435CB5A3-AE1C-4069-80AD-F4C61D1E28DA}" type="pres">
      <dgm:prSet presAssocID="{1AE54FED-F58D-4217-AC73-291D7FD15FB6}" presName="parentLin" presStyleCnt="0"/>
      <dgm:spPr/>
    </dgm:pt>
    <dgm:pt modelId="{A6739BE0-3627-438C-95A8-7A3350A3AAF9}" type="pres">
      <dgm:prSet presAssocID="{1AE54FED-F58D-4217-AC73-291D7FD15FB6}" presName="parentLeftMargin" presStyleLbl="node1" presStyleIdx="0" presStyleCnt="3"/>
      <dgm:spPr/>
    </dgm:pt>
    <dgm:pt modelId="{E82DCA95-FFD4-4D7C-BE4D-5445AE24C669}" type="pres">
      <dgm:prSet presAssocID="{1AE54FED-F58D-4217-AC73-291D7FD15FB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349CD5F-8BD1-4733-83FD-5E1A42340600}" type="pres">
      <dgm:prSet presAssocID="{1AE54FED-F58D-4217-AC73-291D7FD15FB6}" presName="negativeSpace" presStyleCnt="0"/>
      <dgm:spPr/>
    </dgm:pt>
    <dgm:pt modelId="{71D1F3EA-A25B-4C5A-8EAB-6A32A0EC0840}" type="pres">
      <dgm:prSet presAssocID="{1AE54FED-F58D-4217-AC73-291D7FD15FB6}" presName="childText" presStyleLbl="conFgAcc1" presStyleIdx="1" presStyleCnt="3">
        <dgm:presLayoutVars>
          <dgm:bulletEnabled val="1"/>
        </dgm:presLayoutVars>
      </dgm:prSet>
      <dgm:spPr/>
    </dgm:pt>
    <dgm:pt modelId="{61619D73-091D-4EA7-AD06-BA1A1808B43A}" type="pres">
      <dgm:prSet presAssocID="{64BCC5E7-33B1-4789-85EF-5CA4A71FE445}" presName="spaceBetweenRectangles" presStyleCnt="0"/>
      <dgm:spPr/>
    </dgm:pt>
    <dgm:pt modelId="{AD343949-4B16-4E8F-AEC5-8E5B747D8ECC}" type="pres">
      <dgm:prSet presAssocID="{1F672771-2E43-4959-AF1C-D1EC7076549B}" presName="parentLin" presStyleCnt="0"/>
      <dgm:spPr/>
    </dgm:pt>
    <dgm:pt modelId="{9017219F-3753-4BE9-AC99-E47F4E1DCE33}" type="pres">
      <dgm:prSet presAssocID="{1F672771-2E43-4959-AF1C-D1EC7076549B}" presName="parentLeftMargin" presStyleLbl="node1" presStyleIdx="1" presStyleCnt="3"/>
      <dgm:spPr/>
    </dgm:pt>
    <dgm:pt modelId="{49EA0ED0-2267-41CD-A90F-A34AA3ADE358}" type="pres">
      <dgm:prSet presAssocID="{1F672771-2E43-4959-AF1C-D1EC7076549B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8ADD2C6-FE4D-4B62-9DB8-151B1676269E}" type="pres">
      <dgm:prSet presAssocID="{1F672771-2E43-4959-AF1C-D1EC7076549B}" presName="negativeSpace" presStyleCnt="0"/>
      <dgm:spPr/>
    </dgm:pt>
    <dgm:pt modelId="{B23BE589-00DB-4251-8B1D-5C58F2293DB0}" type="pres">
      <dgm:prSet presAssocID="{1F672771-2E43-4959-AF1C-D1EC7076549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4941801-DDCB-4B35-95B2-E58140C775A4}" type="presOf" srcId="{32ECBFF3-5B20-4B33-8FD8-9821667EFC64}" destId="{3FFF6DC0-A5C4-413D-9211-589A6F0E2F6B}" srcOrd="0" destOrd="1" presId="urn:microsoft.com/office/officeart/2005/8/layout/list1"/>
    <dgm:cxn modelId="{FA225402-6796-4045-B877-9556B8F6D1CC}" srcId="{28D6A6A3-675C-452E-9482-24C16CC3A03F}" destId="{3362535C-977E-484A-8DC8-CEDE3EA65C9E}" srcOrd="0" destOrd="0" parTransId="{592923B0-DE26-4158-886A-2A3E8F484AC3}" sibTransId="{90E7ED8A-02E7-48D2-BF7C-D70BC413A04D}"/>
    <dgm:cxn modelId="{AD2E7D09-B5B9-4840-A48E-B7569533AB13}" type="presOf" srcId="{1AE54FED-F58D-4217-AC73-291D7FD15FB6}" destId="{E82DCA95-FFD4-4D7C-BE4D-5445AE24C669}" srcOrd="1" destOrd="0" presId="urn:microsoft.com/office/officeart/2005/8/layout/list1"/>
    <dgm:cxn modelId="{C94B630D-7F95-48E0-999D-8A759A9AB1B7}" type="presOf" srcId="{3C64ADA8-DC3D-418C-AE15-909C65B29520}" destId="{71D1F3EA-A25B-4C5A-8EAB-6A32A0EC0840}" srcOrd="0" destOrd="1" presId="urn:microsoft.com/office/officeart/2005/8/layout/list1"/>
    <dgm:cxn modelId="{DC623910-607C-4370-86F7-FDE5D2DF236A}" type="presOf" srcId="{2D77EC6A-B011-4490-A930-E3ADC60230E5}" destId="{B23BE589-00DB-4251-8B1D-5C58F2293DB0}" srcOrd="0" destOrd="0" presId="urn:microsoft.com/office/officeart/2005/8/layout/list1"/>
    <dgm:cxn modelId="{EF773C13-9750-4908-ADA9-5F04A119EC41}" type="presOf" srcId="{326E6913-009F-4658-AF15-673C49871E1B}" destId="{3FFF6DC0-A5C4-413D-9211-589A6F0E2F6B}" srcOrd="0" destOrd="0" presId="urn:microsoft.com/office/officeart/2005/8/layout/list1"/>
    <dgm:cxn modelId="{90789121-0F33-4AAA-90B9-30C581D8BC42}" type="presOf" srcId="{28D6A6A3-675C-452E-9482-24C16CC3A03F}" destId="{D077AE88-53DE-453E-AE09-29FFE4A66464}" srcOrd="0" destOrd="0" presId="urn:microsoft.com/office/officeart/2005/8/layout/list1"/>
    <dgm:cxn modelId="{248FE84D-D90F-49D9-8C49-A9E3FE09D433}" srcId="{3362535C-977E-484A-8DC8-CEDE3EA65C9E}" destId="{326E6913-009F-4658-AF15-673C49871E1B}" srcOrd="0" destOrd="0" parTransId="{920759F0-E824-4399-8BA9-ECBB65616AC5}" sibTransId="{70242897-F305-495B-A75A-AB0B1722AD93}"/>
    <dgm:cxn modelId="{66D54054-1084-4782-A9CF-B324EAC132F6}" type="presOf" srcId="{1F672771-2E43-4959-AF1C-D1EC7076549B}" destId="{9017219F-3753-4BE9-AC99-E47F4E1DCE33}" srcOrd="0" destOrd="0" presId="urn:microsoft.com/office/officeart/2005/8/layout/list1"/>
    <dgm:cxn modelId="{D2B18079-D38F-43C3-ACCE-6338A7685432}" type="presOf" srcId="{2B96CAE8-38A1-411D-AEBA-B8DA54A16A7E}" destId="{71D1F3EA-A25B-4C5A-8EAB-6A32A0EC0840}" srcOrd="0" destOrd="0" presId="urn:microsoft.com/office/officeart/2005/8/layout/list1"/>
    <dgm:cxn modelId="{D4D01780-4DB6-4F40-A650-5126A0BBF18B}" type="presOf" srcId="{1F672771-2E43-4959-AF1C-D1EC7076549B}" destId="{49EA0ED0-2267-41CD-A90F-A34AA3ADE358}" srcOrd="1" destOrd="0" presId="urn:microsoft.com/office/officeart/2005/8/layout/list1"/>
    <dgm:cxn modelId="{970D1C85-D1FC-4DE9-B193-2DE62AD1265C}" srcId="{28D6A6A3-675C-452E-9482-24C16CC3A03F}" destId="{1F672771-2E43-4959-AF1C-D1EC7076549B}" srcOrd="2" destOrd="0" parTransId="{A94D2B5A-0087-41C2-BB5A-63966D302F17}" sibTransId="{771314B7-4F9F-4B2F-A605-7AEC7DB2D374}"/>
    <dgm:cxn modelId="{2A8EFD8D-97F0-4670-9A81-A8E6563E1B15}" type="presOf" srcId="{32D96C36-9752-4345-BD6D-4449D3D85C61}" destId="{B23BE589-00DB-4251-8B1D-5C58F2293DB0}" srcOrd="0" destOrd="1" presId="urn:microsoft.com/office/officeart/2005/8/layout/list1"/>
    <dgm:cxn modelId="{C83B2C9E-7227-40A8-A258-F3ACAABF275E}" srcId="{28D6A6A3-675C-452E-9482-24C16CC3A03F}" destId="{1AE54FED-F58D-4217-AC73-291D7FD15FB6}" srcOrd="1" destOrd="0" parTransId="{9BFEA02C-CD2E-4B4E-B6A5-39FF6454B126}" sibTransId="{64BCC5E7-33B1-4789-85EF-5CA4A71FE445}"/>
    <dgm:cxn modelId="{46C99CA0-890E-457A-A047-133DF63E8F64}" srcId="{1F672771-2E43-4959-AF1C-D1EC7076549B}" destId="{408D3DED-71E4-4888-9253-27D173BF20FE}" srcOrd="2" destOrd="0" parTransId="{B9FC34D6-99D6-461E-998A-F4CC0861813B}" sibTransId="{9C8A5392-B7F7-4245-8837-63E1D0C4869C}"/>
    <dgm:cxn modelId="{B38213AD-F3B0-41AE-B8D4-98FA73E01F26}" type="presOf" srcId="{1AE54FED-F58D-4217-AC73-291D7FD15FB6}" destId="{A6739BE0-3627-438C-95A8-7A3350A3AAF9}" srcOrd="0" destOrd="0" presId="urn:microsoft.com/office/officeart/2005/8/layout/list1"/>
    <dgm:cxn modelId="{473C9FB1-7CBE-41FF-B11F-B186D83574CE}" srcId="{1F672771-2E43-4959-AF1C-D1EC7076549B}" destId="{93B5EB92-F264-4556-A6AC-5C06419F8F42}" srcOrd="3" destOrd="0" parTransId="{FB7EE345-6307-4731-B334-5ED015AEBD8C}" sibTransId="{F0D6D89E-1C20-4C70-BDEF-19AA429B3BBD}"/>
    <dgm:cxn modelId="{1185B5B1-0361-46E5-8469-73A329E09787}" srcId="{1AE54FED-F58D-4217-AC73-291D7FD15FB6}" destId="{2B96CAE8-38A1-411D-AEBA-B8DA54A16A7E}" srcOrd="0" destOrd="0" parTransId="{3D54AFBE-3EBD-4E9F-9F89-363B1BEAF943}" sibTransId="{EDF2398D-E3CB-49A0-9D20-7C5E6EB2AEDD}"/>
    <dgm:cxn modelId="{537257B2-8421-4833-B6DD-076CC373D560}" type="presOf" srcId="{408D3DED-71E4-4888-9253-27D173BF20FE}" destId="{B23BE589-00DB-4251-8B1D-5C58F2293DB0}" srcOrd="0" destOrd="2" presId="urn:microsoft.com/office/officeart/2005/8/layout/list1"/>
    <dgm:cxn modelId="{81B830C6-7334-4514-8BC8-E1B2C2EC6329}" srcId="{3362535C-977E-484A-8DC8-CEDE3EA65C9E}" destId="{32ECBFF3-5B20-4B33-8FD8-9821667EFC64}" srcOrd="1" destOrd="0" parTransId="{28DB885E-CB21-44F7-864D-352BAC66B3F6}" sibTransId="{C8712D41-049C-41E5-AD28-24F18B0E20CF}"/>
    <dgm:cxn modelId="{021F1CC8-BE68-4D29-BFB6-ECFA27B0E398}" type="presOf" srcId="{93B5EB92-F264-4556-A6AC-5C06419F8F42}" destId="{B23BE589-00DB-4251-8B1D-5C58F2293DB0}" srcOrd="0" destOrd="3" presId="urn:microsoft.com/office/officeart/2005/8/layout/list1"/>
    <dgm:cxn modelId="{97D2A2CF-F07C-4F95-A66F-06D14580B690}" type="presOf" srcId="{3362535C-977E-484A-8DC8-CEDE3EA65C9E}" destId="{1B2166AF-42A0-4ACD-9EF0-91EACA4B4D12}" srcOrd="0" destOrd="0" presId="urn:microsoft.com/office/officeart/2005/8/layout/list1"/>
    <dgm:cxn modelId="{0B6920E1-7A7A-4535-9835-2CAC0C905D81}" srcId="{1F672771-2E43-4959-AF1C-D1EC7076549B}" destId="{32D96C36-9752-4345-BD6D-4449D3D85C61}" srcOrd="1" destOrd="0" parTransId="{0E80908F-0CFC-4738-8994-11E89DE21C55}" sibTransId="{AAABBC85-9BB7-49EE-A57B-5C59B9ABAD53}"/>
    <dgm:cxn modelId="{67FD91E7-0053-46C5-AC49-C17C82CF3B6C}" type="presOf" srcId="{3362535C-977E-484A-8DC8-CEDE3EA65C9E}" destId="{296B3794-D499-4834-854F-D93B6A794AC0}" srcOrd="1" destOrd="0" presId="urn:microsoft.com/office/officeart/2005/8/layout/list1"/>
    <dgm:cxn modelId="{BA575BF8-BC9D-4C15-8858-20AAC6369FEB}" srcId="{1F672771-2E43-4959-AF1C-D1EC7076549B}" destId="{2D77EC6A-B011-4490-A930-E3ADC60230E5}" srcOrd="0" destOrd="0" parTransId="{EDC50072-B5A3-49CE-A7F5-A2FB1447D50F}" sibTransId="{DEA8BE0E-2F96-40C1-A6F6-A45EB1E35E83}"/>
    <dgm:cxn modelId="{024BABFA-7547-432F-A1FD-71FD43B219CF}" srcId="{1AE54FED-F58D-4217-AC73-291D7FD15FB6}" destId="{3C64ADA8-DC3D-418C-AE15-909C65B29520}" srcOrd="1" destOrd="0" parTransId="{DBE81243-B6BA-4117-BDE2-3CE772F1D166}" sibTransId="{DDF21B27-EC11-4F71-94B6-CFE418A883B7}"/>
    <dgm:cxn modelId="{DE47EC53-27B2-4EF8-B03E-E4DB7DFC3915}" type="presParOf" srcId="{D077AE88-53DE-453E-AE09-29FFE4A66464}" destId="{8ACD254E-E457-4417-BD6A-A36264CB34E2}" srcOrd="0" destOrd="0" presId="urn:microsoft.com/office/officeart/2005/8/layout/list1"/>
    <dgm:cxn modelId="{F326DCCB-F65E-4920-9FD7-661C0FD4EA2E}" type="presParOf" srcId="{8ACD254E-E457-4417-BD6A-A36264CB34E2}" destId="{1B2166AF-42A0-4ACD-9EF0-91EACA4B4D12}" srcOrd="0" destOrd="0" presId="urn:microsoft.com/office/officeart/2005/8/layout/list1"/>
    <dgm:cxn modelId="{7A6D3F78-CD4F-433D-BCE8-035283B63954}" type="presParOf" srcId="{8ACD254E-E457-4417-BD6A-A36264CB34E2}" destId="{296B3794-D499-4834-854F-D93B6A794AC0}" srcOrd="1" destOrd="0" presId="urn:microsoft.com/office/officeart/2005/8/layout/list1"/>
    <dgm:cxn modelId="{A89BAA8C-8BE7-440F-91FB-67972A2BD435}" type="presParOf" srcId="{D077AE88-53DE-453E-AE09-29FFE4A66464}" destId="{079BA6BA-C465-4EB3-AAD5-C1B853A38CF4}" srcOrd="1" destOrd="0" presId="urn:microsoft.com/office/officeart/2005/8/layout/list1"/>
    <dgm:cxn modelId="{7E90C1FF-4E0F-4881-80CC-1B68FEDCED61}" type="presParOf" srcId="{D077AE88-53DE-453E-AE09-29FFE4A66464}" destId="{3FFF6DC0-A5C4-413D-9211-589A6F0E2F6B}" srcOrd="2" destOrd="0" presId="urn:microsoft.com/office/officeart/2005/8/layout/list1"/>
    <dgm:cxn modelId="{AF61DF1A-A297-4567-A1FB-B186D2955F5F}" type="presParOf" srcId="{D077AE88-53DE-453E-AE09-29FFE4A66464}" destId="{3271F26A-DDD6-4A01-AFA7-91D235B279AA}" srcOrd="3" destOrd="0" presId="urn:microsoft.com/office/officeart/2005/8/layout/list1"/>
    <dgm:cxn modelId="{121AE296-D29F-4C30-A371-21664D639B7C}" type="presParOf" srcId="{D077AE88-53DE-453E-AE09-29FFE4A66464}" destId="{435CB5A3-AE1C-4069-80AD-F4C61D1E28DA}" srcOrd="4" destOrd="0" presId="urn:microsoft.com/office/officeart/2005/8/layout/list1"/>
    <dgm:cxn modelId="{37805EF8-1B9C-48CB-BC2D-EE35A0728EFC}" type="presParOf" srcId="{435CB5A3-AE1C-4069-80AD-F4C61D1E28DA}" destId="{A6739BE0-3627-438C-95A8-7A3350A3AAF9}" srcOrd="0" destOrd="0" presId="urn:microsoft.com/office/officeart/2005/8/layout/list1"/>
    <dgm:cxn modelId="{01EBCE0A-EECF-40C6-8A31-07E755505321}" type="presParOf" srcId="{435CB5A3-AE1C-4069-80AD-F4C61D1E28DA}" destId="{E82DCA95-FFD4-4D7C-BE4D-5445AE24C669}" srcOrd="1" destOrd="0" presId="urn:microsoft.com/office/officeart/2005/8/layout/list1"/>
    <dgm:cxn modelId="{E8A12372-9D2D-4E11-9B90-78A017D7CAF5}" type="presParOf" srcId="{D077AE88-53DE-453E-AE09-29FFE4A66464}" destId="{7349CD5F-8BD1-4733-83FD-5E1A42340600}" srcOrd="5" destOrd="0" presId="urn:microsoft.com/office/officeart/2005/8/layout/list1"/>
    <dgm:cxn modelId="{A4A92856-B87F-478C-9274-23A62693AC45}" type="presParOf" srcId="{D077AE88-53DE-453E-AE09-29FFE4A66464}" destId="{71D1F3EA-A25B-4C5A-8EAB-6A32A0EC0840}" srcOrd="6" destOrd="0" presId="urn:microsoft.com/office/officeart/2005/8/layout/list1"/>
    <dgm:cxn modelId="{EE451EE1-AD13-4296-A9A2-BDE90B005E87}" type="presParOf" srcId="{D077AE88-53DE-453E-AE09-29FFE4A66464}" destId="{61619D73-091D-4EA7-AD06-BA1A1808B43A}" srcOrd="7" destOrd="0" presId="urn:microsoft.com/office/officeart/2005/8/layout/list1"/>
    <dgm:cxn modelId="{9887A37E-BAC3-43AC-B5E4-E71AB675C65A}" type="presParOf" srcId="{D077AE88-53DE-453E-AE09-29FFE4A66464}" destId="{AD343949-4B16-4E8F-AEC5-8E5B747D8ECC}" srcOrd="8" destOrd="0" presId="urn:microsoft.com/office/officeart/2005/8/layout/list1"/>
    <dgm:cxn modelId="{1B58C9D2-913F-4895-A9F8-F220B86BC0BB}" type="presParOf" srcId="{AD343949-4B16-4E8F-AEC5-8E5B747D8ECC}" destId="{9017219F-3753-4BE9-AC99-E47F4E1DCE33}" srcOrd="0" destOrd="0" presId="urn:microsoft.com/office/officeart/2005/8/layout/list1"/>
    <dgm:cxn modelId="{AF8EBCBB-41D5-4E3A-89EF-8DE69999E33F}" type="presParOf" srcId="{AD343949-4B16-4E8F-AEC5-8E5B747D8ECC}" destId="{49EA0ED0-2267-41CD-A90F-A34AA3ADE358}" srcOrd="1" destOrd="0" presId="urn:microsoft.com/office/officeart/2005/8/layout/list1"/>
    <dgm:cxn modelId="{79AC2009-BFE9-4F99-BDCC-2B791586C3C4}" type="presParOf" srcId="{D077AE88-53DE-453E-AE09-29FFE4A66464}" destId="{C8ADD2C6-FE4D-4B62-9DB8-151B1676269E}" srcOrd="9" destOrd="0" presId="urn:microsoft.com/office/officeart/2005/8/layout/list1"/>
    <dgm:cxn modelId="{ED14BF01-BB58-4059-855E-A48F18E42727}" type="presParOf" srcId="{D077AE88-53DE-453E-AE09-29FFE4A66464}" destId="{B23BE589-00DB-4251-8B1D-5C58F2293DB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30D77E-BEBA-48F0-A4E5-0A47E40CC66E}">
      <dsp:nvSpPr>
        <dsp:cNvPr id="0" name=""/>
        <dsp:cNvSpPr/>
      </dsp:nvSpPr>
      <dsp:spPr>
        <a:xfrm>
          <a:off x="31671" y="0"/>
          <a:ext cx="6788505" cy="4242816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3BD351-45BD-47F6-8175-3CE2409D2D9C}">
      <dsp:nvSpPr>
        <dsp:cNvPr id="0" name=""/>
        <dsp:cNvSpPr/>
      </dsp:nvSpPr>
      <dsp:spPr>
        <a:xfrm>
          <a:off x="712559" y="3154957"/>
          <a:ext cx="156135" cy="156135"/>
        </a:xfrm>
        <a:prstGeom prst="ellipse">
          <a:avLst/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0E7486-635D-41A5-8B0D-E48594AF3905}">
      <dsp:nvSpPr>
        <dsp:cNvPr id="0" name=""/>
        <dsp:cNvSpPr/>
      </dsp:nvSpPr>
      <dsp:spPr>
        <a:xfrm>
          <a:off x="790626" y="3233025"/>
          <a:ext cx="1160834" cy="1009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733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rgbClr val="FF0000"/>
              </a:solidFill>
            </a:rPr>
            <a:t>STOP THE BLEED!</a:t>
          </a:r>
        </a:p>
      </dsp:txBody>
      <dsp:txXfrm>
        <a:off x="790626" y="3233025"/>
        <a:ext cx="1160834" cy="1009790"/>
      </dsp:txXfrm>
    </dsp:sp>
    <dsp:sp modelId="{C8C21C35-8430-4566-B036-C5FF54A8C575}">
      <dsp:nvSpPr>
        <dsp:cNvPr id="0" name=""/>
        <dsp:cNvSpPr/>
      </dsp:nvSpPr>
      <dsp:spPr>
        <a:xfrm>
          <a:off x="1815691" y="2168078"/>
          <a:ext cx="271540" cy="271540"/>
        </a:xfrm>
        <a:prstGeom prst="ellipse">
          <a:avLst/>
        </a:prstGeom>
        <a:solidFill>
          <a:srgbClr val="FF99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CC7F80-A299-4417-B208-3E6C1BE68927}">
      <dsp:nvSpPr>
        <dsp:cNvPr id="0" name=""/>
        <dsp:cNvSpPr/>
      </dsp:nvSpPr>
      <dsp:spPr>
        <a:xfrm>
          <a:off x="1951461" y="2596885"/>
          <a:ext cx="1425586" cy="1645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884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rgbClr val="FF9900"/>
              </a:solidFill>
            </a:rPr>
            <a:t>PROMOTE HEALING</a:t>
          </a:r>
        </a:p>
      </dsp:txBody>
      <dsp:txXfrm>
        <a:off x="1951461" y="2596885"/>
        <a:ext cx="1425586" cy="1645484"/>
      </dsp:txXfrm>
    </dsp:sp>
    <dsp:sp modelId="{86C5AEFD-4716-437B-BCAF-1097464A6331}">
      <dsp:nvSpPr>
        <dsp:cNvPr id="0" name=""/>
        <dsp:cNvSpPr/>
      </dsp:nvSpPr>
      <dsp:spPr>
        <a:xfrm>
          <a:off x="3224306" y="1440860"/>
          <a:ext cx="359790" cy="359790"/>
        </a:xfrm>
        <a:prstGeom prst="ellipse">
          <a:avLst/>
        </a:prstGeom>
        <a:solidFill>
          <a:srgbClr val="0099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C8F349-E1B7-44A9-9C66-343CDE3EF28E}">
      <dsp:nvSpPr>
        <dsp:cNvPr id="0" name=""/>
        <dsp:cNvSpPr/>
      </dsp:nvSpPr>
      <dsp:spPr>
        <a:xfrm>
          <a:off x="3438586" y="1999472"/>
          <a:ext cx="1425586" cy="2205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646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rgbClr val="33CC33"/>
              </a:solidFill>
            </a:rPr>
            <a:t>REGAIN ROM &amp; STRENGTH</a:t>
          </a:r>
        </a:p>
      </dsp:txBody>
      <dsp:txXfrm>
        <a:off x="3438586" y="1999472"/>
        <a:ext cx="1425586" cy="2205965"/>
      </dsp:txXfrm>
    </dsp:sp>
    <dsp:sp modelId="{597C6EA7-9001-48DF-9C98-BB12526FFF5D}">
      <dsp:nvSpPr>
        <dsp:cNvPr id="0" name=""/>
        <dsp:cNvSpPr/>
      </dsp:nvSpPr>
      <dsp:spPr>
        <a:xfrm>
          <a:off x="4758508" y="959724"/>
          <a:ext cx="481983" cy="481983"/>
        </a:xfrm>
        <a:prstGeom prst="ellipse">
          <a:avLst/>
        </a:prstGeom>
        <a:solidFill>
          <a:srgbClr val="008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BB6026-26A2-449B-8045-6BA250FE1407}">
      <dsp:nvSpPr>
        <dsp:cNvPr id="0" name=""/>
        <dsp:cNvSpPr/>
      </dsp:nvSpPr>
      <dsp:spPr>
        <a:xfrm>
          <a:off x="4912689" y="1624496"/>
          <a:ext cx="1841672" cy="1859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5393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rgbClr val="008000"/>
              </a:solidFill>
            </a:rPr>
            <a:t>RETURN TO FULL ACTIVITY</a:t>
          </a:r>
        </a:p>
      </dsp:txBody>
      <dsp:txXfrm>
        <a:off x="4912689" y="1624496"/>
        <a:ext cx="1841672" cy="18591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D65F2B-325E-4BA5-B811-899C4F53D101}">
      <dsp:nvSpPr>
        <dsp:cNvPr id="0" name=""/>
        <dsp:cNvSpPr/>
      </dsp:nvSpPr>
      <dsp:spPr>
        <a:xfrm>
          <a:off x="4669" y="1317027"/>
          <a:ext cx="1790007" cy="71600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</a:t>
          </a:r>
        </a:p>
      </dsp:txBody>
      <dsp:txXfrm>
        <a:off x="4669" y="1317027"/>
        <a:ext cx="1790007" cy="716002"/>
      </dsp:txXfrm>
    </dsp:sp>
    <dsp:sp modelId="{1EDADE7A-4DBE-4247-A8C2-A1379901DA6A}">
      <dsp:nvSpPr>
        <dsp:cNvPr id="0" name=""/>
        <dsp:cNvSpPr/>
      </dsp:nvSpPr>
      <dsp:spPr>
        <a:xfrm>
          <a:off x="4669" y="2033029"/>
          <a:ext cx="1790007" cy="285480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Protect </a:t>
          </a: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the joint/muscle from further damage and bleeding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Immobilize with a splint or brace</a:t>
          </a:r>
        </a:p>
      </dsp:txBody>
      <dsp:txXfrm>
        <a:off x="4669" y="2033029"/>
        <a:ext cx="1790007" cy="2854800"/>
      </dsp:txXfrm>
    </dsp:sp>
    <dsp:sp modelId="{B79EED3F-6EF2-4555-963C-63F571B7FE3D}">
      <dsp:nvSpPr>
        <dsp:cNvPr id="0" name=""/>
        <dsp:cNvSpPr/>
      </dsp:nvSpPr>
      <dsp:spPr>
        <a:xfrm>
          <a:off x="2045277" y="1317027"/>
          <a:ext cx="1790007" cy="71600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R</a:t>
          </a:r>
        </a:p>
      </dsp:txBody>
      <dsp:txXfrm>
        <a:off x="2045277" y="1317027"/>
        <a:ext cx="1790007" cy="716002"/>
      </dsp:txXfrm>
    </dsp:sp>
    <dsp:sp modelId="{E010D74F-2F33-41F2-8FF0-81FEC5BD3AD4}">
      <dsp:nvSpPr>
        <dsp:cNvPr id="0" name=""/>
        <dsp:cNvSpPr/>
      </dsp:nvSpPr>
      <dsp:spPr>
        <a:xfrm>
          <a:off x="2045277" y="2033029"/>
          <a:ext cx="1790007" cy="285480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Rest</a:t>
          </a: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 (don’t use) the joint/muscle for 48-72 hours to prevent re-bleeding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If in a leg, keep weight off it (use crutches or walker)</a:t>
          </a:r>
        </a:p>
      </dsp:txBody>
      <dsp:txXfrm>
        <a:off x="2045277" y="2033029"/>
        <a:ext cx="1790007" cy="2854800"/>
      </dsp:txXfrm>
    </dsp:sp>
    <dsp:sp modelId="{676A0148-4C25-46FC-9033-37A6516FE358}">
      <dsp:nvSpPr>
        <dsp:cNvPr id="0" name=""/>
        <dsp:cNvSpPr/>
      </dsp:nvSpPr>
      <dsp:spPr>
        <a:xfrm>
          <a:off x="4085885" y="1317027"/>
          <a:ext cx="1790007" cy="71600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I</a:t>
          </a:r>
        </a:p>
      </dsp:txBody>
      <dsp:txXfrm>
        <a:off x="4085885" y="1317027"/>
        <a:ext cx="1790007" cy="716002"/>
      </dsp:txXfrm>
    </dsp:sp>
    <dsp:sp modelId="{FDD6CB9C-A862-43E9-B8D3-2376837CE97F}">
      <dsp:nvSpPr>
        <dsp:cNvPr id="0" name=""/>
        <dsp:cNvSpPr/>
      </dsp:nvSpPr>
      <dsp:spPr>
        <a:xfrm>
          <a:off x="4085885" y="2033029"/>
          <a:ext cx="1790007" cy="285480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Ice</a:t>
          </a: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the area to reduce pain &amp; swelling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Apply covered cold pack 10 min every 2 </a:t>
          </a:r>
          <a:r>
            <a:rPr lang="en-US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hrs</a:t>
          </a: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while awake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If cold makes pain worse, stop using. Do not use heat</a:t>
          </a:r>
        </a:p>
      </dsp:txBody>
      <dsp:txXfrm>
        <a:off x="4085885" y="2033029"/>
        <a:ext cx="1790007" cy="2854800"/>
      </dsp:txXfrm>
    </dsp:sp>
    <dsp:sp modelId="{B5377459-71A0-4693-8DFA-FBEB1C775B6D}">
      <dsp:nvSpPr>
        <dsp:cNvPr id="0" name=""/>
        <dsp:cNvSpPr/>
      </dsp:nvSpPr>
      <dsp:spPr>
        <a:xfrm>
          <a:off x="6126494" y="1317027"/>
          <a:ext cx="1790007" cy="71600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</a:t>
          </a:r>
        </a:p>
      </dsp:txBody>
      <dsp:txXfrm>
        <a:off x="6126494" y="1317027"/>
        <a:ext cx="1790007" cy="716002"/>
      </dsp:txXfrm>
    </dsp:sp>
    <dsp:sp modelId="{DEA7A926-8222-4B73-A4D3-58149F5E4457}">
      <dsp:nvSpPr>
        <dsp:cNvPr id="0" name=""/>
        <dsp:cNvSpPr/>
      </dsp:nvSpPr>
      <dsp:spPr>
        <a:xfrm>
          <a:off x="6126494" y="2033029"/>
          <a:ext cx="1790007" cy="285480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Compress</a:t>
          </a: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the joint/muscle lightly with an elastic wrap to limit swelling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If pain worsens or numbness/ tingling develop, stop using</a:t>
          </a:r>
        </a:p>
      </dsp:txBody>
      <dsp:txXfrm>
        <a:off x="6126494" y="2033029"/>
        <a:ext cx="1790007" cy="2854800"/>
      </dsp:txXfrm>
    </dsp:sp>
    <dsp:sp modelId="{3CE6CC7F-0C40-4066-A1F0-4A6D6B315E7D}">
      <dsp:nvSpPr>
        <dsp:cNvPr id="0" name=""/>
        <dsp:cNvSpPr/>
      </dsp:nvSpPr>
      <dsp:spPr>
        <a:xfrm>
          <a:off x="8167102" y="1317027"/>
          <a:ext cx="1790007" cy="71600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E</a:t>
          </a:r>
        </a:p>
      </dsp:txBody>
      <dsp:txXfrm>
        <a:off x="8167102" y="1317027"/>
        <a:ext cx="1790007" cy="716002"/>
      </dsp:txXfrm>
    </dsp:sp>
    <dsp:sp modelId="{7B907E1B-9A3E-45EA-846D-804092123933}">
      <dsp:nvSpPr>
        <dsp:cNvPr id="0" name=""/>
        <dsp:cNvSpPr/>
      </dsp:nvSpPr>
      <dsp:spPr>
        <a:xfrm>
          <a:off x="8167102" y="2033029"/>
          <a:ext cx="1790007" cy="2854800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Elevate</a:t>
          </a: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the joint/muscle to reduce swelling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Elevate above the heart if possible</a:t>
          </a:r>
        </a:p>
      </dsp:txBody>
      <dsp:txXfrm>
        <a:off x="8167102" y="2033029"/>
        <a:ext cx="1790007" cy="28548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FF6DC0-A5C4-413D-9211-589A6F0E2F6B}">
      <dsp:nvSpPr>
        <dsp:cNvPr id="0" name=""/>
        <dsp:cNvSpPr/>
      </dsp:nvSpPr>
      <dsp:spPr>
        <a:xfrm>
          <a:off x="0" y="369440"/>
          <a:ext cx="6797675" cy="1275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7575" tIns="374904" rIns="527575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Partner with HCWP to set up prophy dosing that is right for you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Make healthy lifestyle choices </a:t>
          </a:r>
        </a:p>
      </dsp:txBody>
      <dsp:txXfrm>
        <a:off x="0" y="369440"/>
        <a:ext cx="6797675" cy="1275750"/>
      </dsp:txXfrm>
    </dsp:sp>
    <dsp:sp modelId="{296B3794-D499-4834-854F-D93B6A794AC0}">
      <dsp:nvSpPr>
        <dsp:cNvPr id="0" name=""/>
        <dsp:cNvSpPr/>
      </dsp:nvSpPr>
      <dsp:spPr>
        <a:xfrm>
          <a:off x="339883" y="103760"/>
          <a:ext cx="4758372" cy="53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855" tIns="0" rIns="17985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Prevent joint &amp; muscle bleeds:</a:t>
          </a:r>
        </a:p>
      </dsp:txBody>
      <dsp:txXfrm>
        <a:off x="365822" y="129699"/>
        <a:ext cx="4706494" cy="479482"/>
      </dsp:txXfrm>
    </dsp:sp>
    <dsp:sp modelId="{71D1F3EA-A25B-4C5A-8EAB-6A32A0EC0840}">
      <dsp:nvSpPr>
        <dsp:cNvPr id="0" name=""/>
        <dsp:cNvSpPr/>
      </dsp:nvSpPr>
      <dsp:spPr>
        <a:xfrm>
          <a:off x="0" y="2008071"/>
          <a:ext cx="6797675" cy="1020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56720"/>
              <a:satOff val="6519"/>
              <a:lumOff val="-51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7575" tIns="374904" rIns="527575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Know signs &amp; symptoms of joint/muscle bleeds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Have factor, supplies readily available</a:t>
          </a:r>
        </a:p>
      </dsp:txBody>
      <dsp:txXfrm>
        <a:off x="0" y="2008071"/>
        <a:ext cx="6797675" cy="1020600"/>
      </dsp:txXfrm>
    </dsp:sp>
    <dsp:sp modelId="{E82DCA95-FFD4-4D7C-BE4D-5445AE24C669}">
      <dsp:nvSpPr>
        <dsp:cNvPr id="0" name=""/>
        <dsp:cNvSpPr/>
      </dsp:nvSpPr>
      <dsp:spPr>
        <a:xfrm>
          <a:off x="339883" y="1742391"/>
          <a:ext cx="4758372" cy="531360"/>
        </a:xfrm>
        <a:prstGeom prst="roundRect">
          <a:avLst/>
        </a:prstGeom>
        <a:solidFill>
          <a:schemeClr val="accent2">
            <a:hueOff val="56720"/>
            <a:satOff val="6519"/>
            <a:lumOff val="-519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855" tIns="0" rIns="17985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Be prepared:</a:t>
          </a:r>
        </a:p>
      </dsp:txBody>
      <dsp:txXfrm>
        <a:off x="365822" y="1768330"/>
        <a:ext cx="4706494" cy="479482"/>
      </dsp:txXfrm>
    </dsp:sp>
    <dsp:sp modelId="{B23BE589-00DB-4251-8B1D-5C58F2293DB0}">
      <dsp:nvSpPr>
        <dsp:cNvPr id="0" name=""/>
        <dsp:cNvSpPr/>
      </dsp:nvSpPr>
      <dsp:spPr>
        <a:xfrm>
          <a:off x="0" y="3391551"/>
          <a:ext cx="6797675" cy="2154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113439"/>
              <a:satOff val="13039"/>
              <a:lumOff val="-1039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7575" tIns="374904" rIns="527575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800" kern="1200" dirty="0"/>
            <a:t>Treat promptly (&lt; 2 hours) including factor infusion and P.R.I.C.E.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800" kern="1200" dirty="0"/>
            <a:t>Partner with HTC to treat bleed and regain strength &amp; ROM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800" kern="1200" dirty="0"/>
            <a:t>Return to activity gradually to avoid re-bleeding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800" kern="1200" dirty="0"/>
            <a:t>Consider outpatient PT for complex bleeds and/or return to vigorous activity/sport</a:t>
          </a:r>
        </a:p>
      </dsp:txBody>
      <dsp:txXfrm>
        <a:off x="0" y="3391551"/>
        <a:ext cx="6797675" cy="2154600"/>
      </dsp:txXfrm>
    </dsp:sp>
    <dsp:sp modelId="{49EA0ED0-2267-41CD-A90F-A34AA3ADE358}">
      <dsp:nvSpPr>
        <dsp:cNvPr id="0" name=""/>
        <dsp:cNvSpPr/>
      </dsp:nvSpPr>
      <dsp:spPr>
        <a:xfrm>
          <a:off x="339883" y="3125871"/>
          <a:ext cx="4758372" cy="531360"/>
        </a:xfrm>
        <a:prstGeom prst="roundRect">
          <a:avLst/>
        </a:prstGeom>
        <a:solidFill>
          <a:schemeClr val="accent2">
            <a:hueOff val="113439"/>
            <a:satOff val="13039"/>
            <a:lumOff val="-1039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855" tIns="0" rIns="17985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If joint/muscle bleed suspected:</a:t>
          </a:r>
        </a:p>
      </dsp:txBody>
      <dsp:txXfrm>
        <a:off x="365822" y="3151810"/>
        <a:ext cx="4706494" cy="479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747442-8086-4293-92C0-A98C5DC16C00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A8DB45-E3AA-470F-AD30-DB9E93631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52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A8DB45-E3AA-470F-AD30-DB9E93631B5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66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EACF-5804-4B6D-B88D-6BCB1E24668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DC6BC-27F8-483C-895B-63BD0811D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81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>
            <a:lvl2pPr marL="384048" indent="-182880">
              <a:buFont typeface="Wingdings" panose="05000000000000000000" pitchFamily="2" charset="2"/>
              <a:buChar char="§"/>
              <a:defRPr/>
            </a:lvl2pPr>
            <a:lvl3pPr marL="566928" indent="-182880">
              <a:buFont typeface="Courier New" panose="02070309020205020404" pitchFamily="49" charset="0"/>
              <a:buChar char="o"/>
              <a:defRPr/>
            </a:lvl3pPr>
            <a:lvl4pPr marL="749808" indent="-182880">
              <a:buFont typeface="Arial" panose="020B0604020202020204" pitchFamily="34" charset="0"/>
              <a:buChar char="•"/>
              <a:defRPr/>
            </a:lvl4pPr>
            <a:lvl5pPr marL="1092708" indent="-342900">
              <a:buFont typeface="+mj-lt"/>
              <a:buAutoNum type="alphaLcParenR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EACF-5804-4B6D-B88D-6BCB1E24668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DC6BC-27F8-483C-895B-63BD0811D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609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>
            <a:lvl2pPr marL="384048" indent="-182880">
              <a:buFont typeface="Wingdings" panose="05000000000000000000" pitchFamily="2" charset="2"/>
              <a:buChar char="§"/>
              <a:defRPr/>
            </a:lvl2pPr>
            <a:lvl3pPr marL="566928" indent="-182880">
              <a:buFont typeface="Courier New" panose="02070309020205020404" pitchFamily="49" charset="0"/>
              <a:buChar char="o"/>
              <a:defRPr/>
            </a:lvl3pPr>
            <a:lvl4pPr marL="749808" indent="-182880">
              <a:buFont typeface="Arial" panose="020B0604020202020204" pitchFamily="34" charset="0"/>
              <a:buChar char="•"/>
              <a:defRPr/>
            </a:lvl4pPr>
            <a:lvl5pPr marL="1092708" indent="-342900">
              <a:buFont typeface="+mj-lt"/>
              <a:buAutoNum type="alphaLcParenR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EACF-5804-4B6D-B88D-6BCB1E24668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DC6BC-27F8-483C-895B-63BD0811D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4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84048" indent="-182880">
              <a:buFont typeface="Wingdings" panose="05000000000000000000" pitchFamily="2" charset="2"/>
              <a:buChar char="§"/>
              <a:defRPr/>
            </a:lvl2pPr>
            <a:lvl3pPr marL="566928" indent="-182880">
              <a:buFont typeface="Courier New" panose="02070309020205020404" pitchFamily="49" charset="0"/>
              <a:buChar char="o"/>
              <a:defRPr/>
            </a:lvl3pPr>
            <a:lvl4pPr marL="909828" indent="-342900">
              <a:buFont typeface="Arial" panose="020B0604020202020204" pitchFamily="34" charset="0"/>
              <a:buChar char="•"/>
              <a:defRPr/>
            </a:lvl4pPr>
            <a:lvl5pPr marL="1092708" indent="-342900">
              <a:buFont typeface="+mj-lt"/>
              <a:buAutoNum type="alphaLcParenR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EACF-5804-4B6D-B88D-6BCB1E24668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EDC6BC-27F8-483C-895B-63BD0811D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818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EACF-5804-4B6D-B88D-6BCB1E24668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DC6BC-27F8-483C-895B-63BD0811D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1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>
            <a:lvl2pPr marL="384048" indent="-182880">
              <a:buFont typeface="Wingdings" panose="05000000000000000000" pitchFamily="2" charset="2"/>
              <a:buChar char="§"/>
              <a:defRPr/>
            </a:lvl2pPr>
            <a:lvl4pPr marL="749808" indent="-182880">
              <a:buFont typeface="Arial" panose="020B0604020202020204" pitchFamily="34" charset="0"/>
              <a:buChar char="•"/>
              <a:defRPr/>
            </a:lvl4pPr>
            <a:lvl5pPr marL="1092708" indent="-342900">
              <a:buFont typeface="+mj-lt"/>
              <a:buAutoNum type="alphaLcParenR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>
            <a:lvl2pPr marL="384048" indent="-182880">
              <a:buFont typeface="Wingdings" panose="05000000000000000000" pitchFamily="2" charset="2"/>
              <a:buChar char="§"/>
              <a:defRPr/>
            </a:lvl2pPr>
            <a:lvl4pPr marL="749808" indent="-182880">
              <a:buFont typeface="Arial" panose="020B0604020202020204" pitchFamily="34" charset="0"/>
              <a:buChar char="•"/>
              <a:defRPr/>
            </a:lvl4pPr>
            <a:lvl5pPr marL="1092708" indent="-342900">
              <a:buFont typeface="+mj-lt"/>
              <a:buAutoNum type="alphaLcParenR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EACF-5804-4B6D-B88D-6BCB1E24668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EDC6BC-27F8-483C-895B-63BD0811D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79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>
            <a:lvl2pPr marL="384048" indent="-182880">
              <a:buFont typeface="Wingdings" panose="05000000000000000000" pitchFamily="2" charset="2"/>
              <a:buChar char="§"/>
              <a:defRPr/>
            </a:lvl2pPr>
            <a:lvl4pPr marL="749808" indent="-182880">
              <a:buFont typeface="Arial" panose="020B0604020202020204" pitchFamily="34" charset="0"/>
              <a:buChar char="•"/>
              <a:defRPr/>
            </a:lvl4pPr>
            <a:lvl5pPr marL="1092708" indent="-342900">
              <a:buFont typeface="+mj-lt"/>
              <a:buAutoNum type="alphaLcParenR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>
            <a:lvl2pPr marL="486918" indent="-285750">
              <a:buFont typeface="Wingdings" panose="05000000000000000000" pitchFamily="2" charset="2"/>
              <a:buChar char="§"/>
              <a:defRPr/>
            </a:lvl2pPr>
            <a:lvl4pPr marL="749808" indent="-182880">
              <a:buFont typeface="Arial" panose="020B0604020202020204" pitchFamily="34" charset="0"/>
              <a:buChar char="•"/>
              <a:defRPr/>
            </a:lvl4pPr>
            <a:lvl5pPr marL="1092708" indent="-342900">
              <a:buFont typeface="+mj-lt"/>
              <a:buAutoNum type="alphaLcParenR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EACF-5804-4B6D-B88D-6BCB1E24668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DC6BC-27F8-483C-895B-63BD0811D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EACF-5804-4B6D-B88D-6BCB1E24668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EDC6BC-27F8-483C-895B-63BD0811D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966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EACF-5804-4B6D-B88D-6BCB1E24668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DC6BC-27F8-483C-895B-63BD0811D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790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>
            <a:lvl2pPr marL="384048" indent="-182880">
              <a:buFont typeface="Wingdings" panose="05000000000000000000" pitchFamily="2" charset="2"/>
              <a:buChar char="§"/>
              <a:defRPr/>
            </a:lvl2pPr>
            <a:lvl3pPr marL="566928" indent="-182880">
              <a:buFont typeface="Courier New" panose="02070309020205020404" pitchFamily="49" charset="0"/>
              <a:buChar char="o"/>
              <a:defRPr/>
            </a:lvl3pPr>
            <a:lvl4pPr marL="749808" indent="-182880">
              <a:buFont typeface="Arial" panose="020B0604020202020204" pitchFamily="34" charset="0"/>
              <a:buChar char="•"/>
              <a:defRPr/>
            </a:lvl4pPr>
            <a:lvl5pPr marL="1092708" indent="-342900">
              <a:buFont typeface="+mj-lt"/>
              <a:buAutoNum type="alphaLcParenR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5C26EACF-5804-4B6D-B88D-6BCB1E24668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9EDC6BC-27F8-483C-895B-63BD0811D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39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26EACF-5804-4B6D-B88D-6BCB1E24668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EDC6BC-27F8-483C-895B-63BD0811D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511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C26EACF-5804-4B6D-B88D-6BCB1E24668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9EDC6BC-27F8-483C-895B-63BD0811D88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154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i="0" kern="1200" spc="-50" baseline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ourier New" panose="02070309020205020404" pitchFamily="49" charset="0"/>
        <a:buChar char="o"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92708" indent="-34290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+mj-lt"/>
        <a:buAutoNum type="alphaLcParenR"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merckmanuals.com/professional/infectious-diseases/biology-of-infectious-disease/abscesse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6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5600A6-F529-40E0-9C7A-099A8E8BAC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4514" y="3429000"/>
            <a:ext cx="9622971" cy="691312"/>
          </a:xfrm>
        </p:spPr>
        <p:txBody>
          <a:bodyPr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6600" b="1" dirty="0">
                <a:solidFill>
                  <a:srgbClr val="B32017"/>
                </a:solidFill>
              </a:rPr>
              <a:t>JOINT &amp; MUSCLE BLEEDS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2B2CCDC-8E6F-45C2-B5BC-76FA87AB4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999" y="679214"/>
            <a:ext cx="3907185" cy="171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61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COMPLICATIONS:  </a:t>
            </a:r>
            <a:r>
              <a:rPr lang="en-US" dirty="0" err="1"/>
              <a:t>Hemarthropathy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901" y="2181225"/>
            <a:ext cx="4813629" cy="4351338"/>
          </a:xfrm>
        </p:spPr>
        <p:txBody>
          <a:bodyPr/>
          <a:lstStyle/>
          <a:p>
            <a:r>
              <a:rPr lang="en-US" dirty="0"/>
              <a:t>Cartilage </a:t>
            </a:r>
          </a:p>
          <a:p>
            <a:pPr lvl="1"/>
            <a:r>
              <a:rPr lang="en-US" dirty="0"/>
              <a:t>Unable to heal due to poor blood supply </a:t>
            </a:r>
          </a:p>
          <a:p>
            <a:pPr lvl="1"/>
            <a:r>
              <a:rPr lang="en-US" b="1" dirty="0"/>
              <a:t>↓ ability to glide smoothly, absorb shock, nourish bone</a:t>
            </a:r>
          </a:p>
          <a:p>
            <a:r>
              <a:rPr lang="en-US" dirty="0"/>
              <a:t>New bone growth to repair damage</a:t>
            </a:r>
          </a:p>
          <a:p>
            <a:pPr lvl="1"/>
            <a:r>
              <a:rPr lang="en-US" dirty="0"/>
              <a:t>Misshapen – changes ‘fit’ of joint</a:t>
            </a:r>
          </a:p>
          <a:p>
            <a:pPr lvl="1"/>
            <a:r>
              <a:rPr lang="en-US" dirty="0"/>
              <a:t>Leads to </a:t>
            </a:r>
            <a:r>
              <a:rPr lang="en-US" b="1" dirty="0"/>
              <a:t>grinding, popping, clicking, pain, instability </a:t>
            </a:r>
          </a:p>
          <a:p>
            <a:r>
              <a:rPr lang="en-US" dirty="0" err="1"/>
              <a:t>Hemarthropathy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Joint damage due to blood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1409" y="1965325"/>
            <a:ext cx="5709392" cy="428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07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36AC9-FCEA-41E3-8F34-764386329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MUSCLE BLEEDS</a:t>
            </a:r>
          </a:p>
        </p:txBody>
      </p:sp>
    </p:spTree>
    <p:extLst>
      <p:ext uri="{BB962C8B-B14F-4D97-AF65-F5344CB8AC3E}">
        <p14:creationId xmlns:p14="http://schemas.microsoft.com/office/powerpoint/2010/main" val="3881066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MUSCLE ANATOMY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7945" y="2058520"/>
            <a:ext cx="4968871" cy="4023360"/>
          </a:xfrm>
        </p:spPr>
        <p:txBody>
          <a:bodyPr>
            <a:normAutofit/>
          </a:bodyPr>
          <a:lstStyle/>
          <a:p>
            <a:r>
              <a:rPr lang="en-US" dirty="0"/>
              <a:t>Living muscle fibers are bundled together to form the muscle belly</a:t>
            </a:r>
          </a:p>
          <a:p>
            <a:r>
              <a:rPr lang="en-US" dirty="0"/>
              <a:t>Muscle belly attaches to 2 different bones by tendons</a:t>
            </a:r>
          </a:p>
          <a:p>
            <a:r>
              <a:rPr lang="en-US" dirty="0"/>
              <a:t>When the muscle contracts, the bones are pulled together</a:t>
            </a:r>
          </a:p>
          <a:p>
            <a:r>
              <a:rPr lang="en-US" dirty="0"/>
              <a:t>When the muscle relaxes, it allows the bones to move apart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53" r="16473" b="3074"/>
          <a:stretch/>
        </p:blipFill>
        <p:spPr>
          <a:xfrm>
            <a:off x="5766816" y="2389673"/>
            <a:ext cx="2567806" cy="30398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26480" y="5950446"/>
            <a:ext cx="2567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/>
              <a:t>https://www.kenhub.com/en/library/anatomy/arm-muscles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C9C480-CB72-4D8D-981B-5AD90411B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5261" y="2450806"/>
            <a:ext cx="3810000" cy="26098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33F430-51EF-4EF9-B04D-830BD3ED63A4}"/>
              </a:ext>
            </a:extLst>
          </p:cNvPr>
          <p:cNvSpPr txBox="1"/>
          <p:nvPr/>
        </p:nvSpPr>
        <p:spPr>
          <a:xfrm>
            <a:off x="9607507" y="5927991"/>
            <a:ext cx="2267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http://selfhealingonline.com/offer-item/elbow-bending-kehuni-naman-15/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23969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MUSCLE BLEEDS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3338" y="1986454"/>
            <a:ext cx="5732342" cy="388263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Muscle trauma caused by:</a:t>
            </a:r>
          </a:p>
          <a:p>
            <a:pPr lvl="1"/>
            <a:r>
              <a:rPr lang="en-US" dirty="0"/>
              <a:t>Direct blow or injury to the muscle</a:t>
            </a:r>
          </a:p>
          <a:p>
            <a:pPr lvl="1"/>
            <a:r>
              <a:rPr lang="en-US" dirty="0"/>
              <a:t>Overstretching the muscle too quickly (‘pulled’ muscle)</a:t>
            </a:r>
          </a:p>
          <a:p>
            <a:pPr lvl="1"/>
            <a:r>
              <a:rPr lang="en-US" dirty="0"/>
              <a:t>Overworking the muscle (muscle strain) - too much force or too many repetitions</a:t>
            </a:r>
          </a:p>
          <a:p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Trauma to muscle fiber → injures blood vessel(s)</a:t>
            </a:r>
          </a:p>
          <a:p>
            <a:r>
              <a:rPr lang="en-US" dirty="0"/>
              <a:t>Blood vessels bleed into or between the muscles</a:t>
            </a:r>
          </a:p>
          <a:p>
            <a:r>
              <a:rPr lang="en-US" dirty="0"/>
              <a:t>Blood causes:</a:t>
            </a:r>
          </a:p>
          <a:p>
            <a:pPr lvl="1"/>
            <a:r>
              <a:rPr lang="en-US" dirty="0"/>
              <a:t>Inflammation, swelling, pain in the muscles</a:t>
            </a:r>
          </a:p>
          <a:p>
            <a:pPr lvl="1"/>
            <a:r>
              <a:rPr lang="en-US" dirty="0"/>
              <a:t>Decreased ability to contract and relax the muscle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432" y="2690746"/>
            <a:ext cx="3663767" cy="2275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7280" y="5869093"/>
            <a:ext cx="3143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/>
              <a:t>https://www.sportsinjuryclinic.net/sport-injuries/thigh-pain/front-thigh/dead-leg</a:t>
            </a:r>
          </a:p>
        </p:txBody>
      </p:sp>
    </p:spTree>
    <p:extLst>
      <p:ext uri="{BB962C8B-B14F-4D97-AF65-F5344CB8AC3E}">
        <p14:creationId xmlns:p14="http://schemas.microsoft.com/office/powerpoint/2010/main" val="941385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BB884-42FC-493B-9542-AA7C223A7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440670" cy="1450757"/>
          </a:xfrm>
        </p:spPr>
        <p:txBody>
          <a:bodyPr>
            <a:normAutofit/>
          </a:bodyPr>
          <a:lstStyle/>
          <a:p>
            <a:r>
              <a:rPr lang="en-US" sz="4500" dirty="0"/>
              <a:t>MUSCLE BLEED SIGNS &amp; SYMPTOMS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1A45A-B1F9-427E-9612-DAC775290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019155"/>
            <a:ext cx="10058400" cy="4023360"/>
          </a:xfrm>
        </p:spPr>
        <p:txBody>
          <a:bodyPr/>
          <a:lstStyle/>
          <a:p>
            <a:r>
              <a:rPr lang="en-US" dirty="0"/>
              <a:t>Increasing muscle pain</a:t>
            </a:r>
          </a:p>
          <a:p>
            <a:r>
              <a:rPr lang="en-US" dirty="0"/>
              <a:t>Muscle stiffness, swelling</a:t>
            </a:r>
          </a:p>
          <a:p>
            <a:r>
              <a:rPr lang="en-US" dirty="0"/>
              <a:t>Muscle weakness or spasm</a:t>
            </a:r>
          </a:p>
          <a:p>
            <a:r>
              <a:rPr lang="en-US" dirty="0"/>
              <a:t>Difficulty using muscle</a:t>
            </a:r>
          </a:p>
          <a:p>
            <a:r>
              <a:rPr lang="en-US" dirty="0"/>
              <a:t>Decreasing joint range of motion</a:t>
            </a:r>
          </a:p>
          <a:p>
            <a:r>
              <a:rPr lang="en-US" dirty="0"/>
              <a:t>May become red, warm</a:t>
            </a:r>
          </a:p>
          <a:p>
            <a:r>
              <a:rPr lang="en-US" dirty="0"/>
              <a:t>May develop bruising </a:t>
            </a:r>
          </a:p>
          <a:p>
            <a:r>
              <a:rPr lang="en-US" dirty="0"/>
              <a:t>Pain increases with activity and/or weightbearing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D29A99-53D2-4056-BE42-9E24AF9D6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801" y="2255021"/>
            <a:ext cx="4109335" cy="27274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47D2D9-6503-4C6C-9740-6F8219D7E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801" y="5138778"/>
            <a:ext cx="2949756" cy="50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85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411968" cy="1450757"/>
          </a:xfrm>
        </p:spPr>
        <p:txBody>
          <a:bodyPr>
            <a:normAutofit/>
          </a:bodyPr>
          <a:lstStyle/>
          <a:p>
            <a:r>
              <a:rPr lang="en-US" dirty="0"/>
              <a:t>COMPLICATION: Compartment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9622" y="2091955"/>
            <a:ext cx="6515947" cy="4023360"/>
          </a:xfrm>
        </p:spPr>
        <p:txBody>
          <a:bodyPr>
            <a:normAutofit/>
          </a:bodyPr>
          <a:lstStyle/>
          <a:p>
            <a:r>
              <a:rPr lang="en-US" dirty="0"/>
              <a:t>Large nerves, arteries and veins travel between the muscles.</a:t>
            </a:r>
          </a:p>
          <a:p>
            <a:r>
              <a:rPr lang="en-US" dirty="0"/>
              <a:t>Nerves carry messages from the brain to the muscles to contract and </a:t>
            </a:r>
            <a:r>
              <a:rPr lang="en-US" dirty="0" err="1"/>
              <a:t>relax.e</a:t>
            </a:r>
            <a:r>
              <a:rPr lang="en-US" dirty="0"/>
              <a:t> brain through </a:t>
            </a:r>
            <a:r>
              <a:rPr lang="en-US" b="1" dirty="0"/>
              <a:t>nerves</a:t>
            </a:r>
            <a:r>
              <a:rPr lang="en-US" dirty="0"/>
              <a:t>.</a:t>
            </a:r>
          </a:p>
          <a:p>
            <a:r>
              <a:rPr lang="en-US" dirty="0"/>
              <a:t>Arteries carry blood to the muscles providing them with oxygen and nutrients.</a:t>
            </a:r>
          </a:p>
          <a:p>
            <a:r>
              <a:rPr lang="en-US" dirty="0"/>
              <a:t>Veins carry blood away from the muscles to remove waste products.</a:t>
            </a:r>
          </a:p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B34EFB-E33D-4FFC-B663-6E4FD73643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24" r="3" b="32780"/>
          <a:stretch/>
        </p:blipFill>
        <p:spPr>
          <a:xfrm>
            <a:off x="1076431" y="2067721"/>
            <a:ext cx="3094997" cy="34710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C311B8-B4BC-4087-B76C-FA2D5FD7E6DF}"/>
              </a:ext>
            </a:extLst>
          </p:cNvPr>
          <p:cNvSpPr txBox="1"/>
          <p:nvPr/>
        </p:nvSpPr>
        <p:spPr>
          <a:xfrm>
            <a:off x="1419914" y="5869094"/>
            <a:ext cx="24080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/>
              <a:t>https://plasticsurgerykey.com/soleus-flap/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930569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233940" cy="1450757"/>
          </a:xfrm>
        </p:spPr>
        <p:txBody>
          <a:bodyPr>
            <a:normAutofit/>
          </a:bodyPr>
          <a:lstStyle/>
          <a:p>
            <a:r>
              <a:rPr lang="en-US" dirty="0"/>
              <a:t>COMPLICATION: Compartment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201886"/>
            <a:ext cx="4354880" cy="3777175"/>
          </a:xfrm>
        </p:spPr>
        <p:txBody>
          <a:bodyPr>
            <a:normAutofit/>
          </a:bodyPr>
          <a:lstStyle/>
          <a:p>
            <a:r>
              <a:rPr lang="en-US" dirty="0"/>
              <a:t>Muscle trauma/bleed</a:t>
            </a:r>
          </a:p>
          <a:p>
            <a:r>
              <a:rPr lang="en-US" dirty="0"/>
              <a:t>Large volume of blood, inflammation</a:t>
            </a:r>
          </a:p>
          <a:p>
            <a:r>
              <a:rPr lang="en-US" dirty="0"/>
              <a:t>Skin becomes taut</a:t>
            </a:r>
          </a:p>
          <a:p>
            <a:r>
              <a:rPr lang="en-US" dirty="0"/>
              <a:t>Pressure builds inside</a:t>
            </a:r>
          </a:p>
          <a:p>
            <a:r>
              <a:rPr lang="en-US" dirty="0"/>
              <a:t>Pressure damages nerve, artery </a:t>
            </a:r>
          </a:p>
          <a:p>
            <a:pPr lvl="1"/>
            <a:r>
              <a:rPr lang="en-US" dirty="0"/>
              <a:t>Nerve damage → paralysis, may be permanent</a:t>
            </a:r>
          </a:p>
          <a:p>
            <a:pPr lvl="1"/>
            <a:r>
              <a:rPr lang="en-US" dirty="0"/>
              <a:t>Arterial damage → gangrene, may need amputation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856" y="2101126"/>
            <a:ext cx="3457394" cy="38673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39842" y="5942716"/>
            <a:ext cx="3457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musculoskeletalkey</a:t>
            </a:r>
            <a:r>
              <a:rPr lang="en-US" sz="1000" dirty="0"/>
              <a:t>.com/surgical-decompression-of-acute-compartment-syndrome-of-the-arm-and-forearm/</a:t>
            </a:r>
          </a:p>
        </p:txBody>
      </p:sp>
    </p:spTree>
    <p:extLst>
      <p:ext uri="{BB962C8B-B14F-4D97-AF65-F5344CB8AC3E}">
        <p14:creationId xmlns:p14="http://schemas.microsoft.com/office/powerpoint/2010/main" val="1285222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0CE4-AF7F-44CF-8CD8-47D2C6415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314432" cy="1450757"/>
          </a:xfrm>
        </p:spPr>
        <p:txBody>
          <a:bodyPr>
            <a:normAutofit/>
          </a:bodyPr>
          <a:lstStyle/>
          <a:p>
            <a:r>
              <a:rPr lang="en-US" dirty="0"/>
              <a:t>COMPLICATION: Compartment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E7AAD-5E16-418F-B56E-82C4B7005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76566"/>
            <a:ext cx="6454987" cy="40233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Signs &amp; Symptoms:</a:t>
            </a:r>
          </a:p>
          <a:p>
            <a:pPr lvl="1"/>
            <a:r>
              <a:rPr lang="en-US" dirty="0"/>
              <a:t>Pain - intense</a:t>
            </a:r>
          </a:p>
          <a:p>
            <a:pPr lvl="1"/>
            <a:r>
              <a:rPr lang="en-US" dirty="0"/>
              <a:t>Pale</a:t>
            </a:r>
          </a:p>
          <a:p>
            <a:pPr lvl="1"/>
            <a:r>
              <a:rPr lang="en-US" dirty="0"/>
              <a:t>Pulseless - cool</a:t>
            </a:r>
          </a:p>
          <a:p>
            <a:pPr lvl="1"/>
            <a:r>
              <a:rPr lang="en-US" dirty="0" err="1"/>
              <a:t>Parasthesias</a:t>
            </a:r>
            <a:r>
              <a:rPr lang="en-US" dirty="0"/>
              <a:t> - numbness/tingling</a:t>
            </a:r>
          </a:p>
          <a:p>
            <a:pPr lvl="1"/>
            <a:r>
              <a:rPr lang="en-US" dirty="0"/>
              <a:t>Paralysis – weakness or inability to move</a:t>
            </a:r>
          </a:p>
          <a:p>
            <a:r>
              <a:rPr lang="en-US" b="1" dirty="0"/>
              <a:t>Limb threatening emergency!</a:t>
            </a:r>
          </a:p>
          <a:p>
            <a:r>
              <a:rPr lang="en-US" dirty="0"/>
              <a:t>Go to ER </a:t>
            </a:r>
          </a:p>
          <a:p>
            <a:r>
              <a:rPr lang="en-US" dirty="0"/>
              <a:t>May need fasciotomy to release pressure, save limb</a:t>
            </a:r>
          </a:p>
          <a:p>
            <a:r>
              <a:rPr lang="en-US" dirty="0"/>
              <a:t>Lengthy recovery, may not recover fully</a:t>
            </a:r>
          </a:p>
          <a:p>
            <a:pPr marL="201168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FA47A4-D830-4E0F-88DB-138A040F15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84" b="22899"/>
          <a:stretch/>
        </p:blipFill>
        <p:spPr>
          <a:xfrm>
            <a:off x="7735782" y="2255520"/>
            <a:ext cx="2861236" cy="3167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E5D9D4-5D71-4C42-999E-222CD1A24118}"/>
              </a:ext>
            </a:extLst>
          </p:cNvPr>
          <p:cNvSpPr txBox="1"/>
          <p:nvPr/>
        </p:nvSpPr>
        <p:spPr>
          <a:xfrm>
            <a:off x="7034785" y="5649088"/>
            <a:ext cx="4645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800" b="0" i="0" dirty="0">
                <a:solidFill>
                  <a:srgbClr val="2E414F"/>
                </a:solidFill>
                <a:effectLst/>
                <a:latin typeface="Courier New" panose="02070309020205020404" pitchFamily="49" charset="0"/>
              </a:rPr>
              <a:t>@article{Kim2013CASERS, title={CASE REPORT Spontaneous Forearm </a:t>
            </a:r>
            <a:r>
              <a:rPr lang="en-US" sz="800" b="0" i="0" dirty="0">
                <a:solidFill>
                  <a:srgbClr val="2E414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Compartment</a:t>
            </a:r>
            <a:r>
              <a:rPr lang="en-US" sz="800" b="0" i="0" dirty="0">
                <a:solidFill>
                  <a:srgbClr val="2E414F"/>
                </a:solidFill>
                <a:effectLst/>
                <a:latin typeface="Courier New" panose="02070309020205020404" pitchFamily="49" charset="0"/>
              </a:rPr>
              <a:t> Syndrome in a Boy With Hemophilia A: A Therapeutic Dilemma}, author={Jennifer E. Kim and J. </a:t>
            </a:r>
            <a:r>
              <a:rPr lang="en-US" sz="800" b="0" i="0" dirty="0" err="1">
                <a:solidFill>
                  <a:srgbClr val="2E414F"/>
                </a:solidFill>
                <a:effectLst/>
                <a:latin typeface="Courier New" panose="02070309020205020404" pitchFamily="49" charset="0"/>
              </a:rPr>
              <a:t>Zelken</a:t>
            </a:r>
            <a:r>
              <a:rPr lang="en-US" sz="800" b="0" i="0" dirty="0">
                <a:solidFill>
                  <a:srgbClr val="2E414F"/>
                </a:solidFill>
                <a:effectLst/>
                <a:latin typeface="Courier New" panose="02070309020205020404" pitchFamily="49" charset="0"/>
              </a:rPr>
              <a:t> and J. Sacks}, journal={</a:t>
            </a:r>
            <a:r>
              <a:rPr lang="en-US" sz="800" b="0" i="0" dirty="0" err="1">
                <a:solidFill>
                  <a:srgbClr val="2E414F"/>
                </a:solidFill>
                <a:effectLst/>
                <a:latin typeface="Courier New" panose="02070309020205020404" pitchFamily="49" charset="0"/>
              </a:rPr>
              <a:t>Eplasty</a:t>
            </a:r>
            <a:r>
              <a:rPr lang="en-US" sz="800" b="0" i="0" dirty="0">
                <a:solidFill>
                  <a:srgbClr val="2E414F"/>
                </a:solidFill>
                <a:effectLst/>
                <a:latin typeface="Courier New" panose="02070309020205020404" pitchFamily="49" charset="0"/>
              </a:rPr>
              <a:t>}, year={2013}, volume={13} }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455795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COMPLICATIONS:  Other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1222" y="2116140"/>
            <a:ext cx="4192679" cy="4023360"/>
          </a:xfrm>
        </p:spPr>
        <p:txBody>
          <a:bodyPr/>
          <a:lstStyle/>
          <a:p>
            <a:pPr marL="201168" lvl="1" indent="0">
              <a:buNone/>
            </a:pPr>
            <a:r>
              <a:rPr lang="en-US" dirty="0"/>
              <a:t>Significant blood loss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800" dirty="0"/>
              <a:t>unstable BP, iron deficiency anemia, etc.</a:t>
            </a:r>
          </a:p>
          <a:p>
            <a:pPr marL="201168" lvl="1" indent="0">
              <a:buNone/>
            </a:pPr>
            <a:r>
              <a:rPr lang="en-US" dirty="0"/>
              <a:t>Myositis ossificans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800" dirty="0"/>
              <a:t>bone forms within the muscle</a:t>
            </a:r>
          </a:p>
          <a:p>
            <a:pPr marL="201168" lvl="1" indent="0">
              <a:buNone/>
            </a:pPr>
            <a:r>
              <a:rPr lang="en-US" dirty="0"/>
              <a:t>Pseudotumor 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800" dirty="0"/>
              <a:t>progressive cystic swelling in a muscle or bone</a:t>
            </a:r>
          </a:p>
          <a:p>
            <a:pPr marL="201168" lvl="1" indent="0">
              <a:buNone/>
            </a:pPr>
            <a:r>
              <a:rPr lang="en-US" dirty="0"/>
              <a:t>Abscess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800" dirty="0"/>
              <a:t>collection of pus in a tissue usually due to bacterial infection</a:t>
            </a:r>
          </a:p>
          <a:p>
            <a:pPr lvl="1"/>
            <a:endParaRPr lang="en-US" dirty="0">
              <a:hlinkClick r:id="rId2"/>
            </a:endParaRPr>
          </a:p>
          <a:p>
            <a:pPr marL="201168" lvl="1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990" y="1815254"/>
            <a:ext cx="1739412" cy="17898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90590" y="3618270"/>
            <a:ext cx="2371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en-US" sz="1000" dirty="0"/>
              <a:t>://www.cbdwellnesscentre.com.au/post/myositis-ossificans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52318" b="3331"/>
          <a:stretch/>
        </p:blipFill>
        <p:spPr>
          <a:xfrm>
            <a:off x="6184565" y="4127820"/>
            <a:ext cx="1362284" cy="17825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74931" y="5915931"/>
            <a:ext cx="1807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https://europepmc.org/article/pmc/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pmc7191985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9880" y="1782859"/>
            <a:ext cx="2857500" cy="30956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95985" y="5019115"/>
            <a:ext cx="30652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https://www.reumatologiaclinica.org/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en-pyomyositis-inner-thigh-muscles-due-articulo-resumen-S1699258X13000466</a:t>
            </a:r>
          </a:p>
        </p:txBody>
      </p:sp>
    </p:spTree>
    <p:extLst>
      <p:ext uri="{BB962C8B-B14F-4D97-AF65-F5344CB8AC3E}">
        <p14:creationId xmlns:p14="http://schemas.microsoft.com/office/powerpoint/2010/main" val="2922606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AA3C4-D4C1-42CC-98B5-7F2B60DED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PREVENTING JOINT &amp; MUSCLE BLEEDS</a:t>
            </a:r>
          </a:p>
        </p:txBody>
      </p:sp>
    </p:spTree>
    <p:extLst>
      <p:ext uri="{BB962C8B-B14F-4D97-AF65-F5344CB8AC3E}">
        <p14:creationId xmlns:p14="http://schemas.microsoft.com/office/powerpoint/2010/main" val="370767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BLEEDS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EXTERNAL	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881840"/>
            <a:ext cx="4639736" cy="2910821"/>
          </a:xfrm>
        </p:spPr>
        <p:txBody>
          <a:bodyPr>
            <a:normAutofit/>
          </a:bodyPr>
          <a:lstStyle/>
          <a:p>
            <a:r>
              <a:rPr lang="en-US" dirty="0"/>
              <a:t>Mucosal</a:t>
            </a:r>
          </a:p>
          <a:p>
            <a:pPr lvl="1"/>
            <a:r>
              <a:rPr lang="en-US" dirty="0"/>
              <a:t>Nose, mouth</a:t>
            </a:r>
          </a:p>
          <a:p>
            <a:pPr lvl="1"/>
            <a:r>
              <a:rPr lang="en-US" dirty="0"/>
              <a:t>Menses</a:t>
            </a:r>
          </a:p>
          <a:p>
            <a:r>
              <a:rPr lang="en-US" dirty="0"/>
              <a:t>Skin</a:t>
            </a:r>
          </a:p>
          <a:p>
            <a:pPr lvl="1"/>
            <a:r>
              <a:rPr lang="en-US" dirty="0"/>
              <a:t>Abrasions</a:t>
            </a:r>
          </a:p>
          <a:p>
            <a:pPr lvl="1"/>
            <a:r>
              <a:rPr lang="en-US" dirty="0"/>
              <a:t>Cuts, lacerations</a:t>
            </a:r>
          </a:p>
          <a:p>
            <a:pPr lvl="1"/>
            <a:r>
              <a:rPr lang="en-US" dirty="0"/>
              <a:t>Incisions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89120" y="2057400"/>
            <a:ext cx="4937760" cy="736282"/>
          </a:xfrm>
        </p:spPr>
        <p:txBody>
          <a:bodyPr/>
          <a:lstStyle/>
          <a:p>
            <a:r>
              <a:rPr lang="en-US" dirty="0"/>
              <a:t>INTERNAL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89120" y="2881840"/>
            <a:ext cx="4937760" cy="3378200"/>
          </a:xfrm>
        </p:spPr>
        <p:txBody>
          <a:bodyPr/>
          <a:lstStyle/>
          <a:p>
            <a:r>
              <a:rPr lang="en-US" b="1" dirty="0">
                <a:solidFill>
                  <a:srgbClr val="B32017"/>
                </a:solidFill>
              </a:rPr>
              <a:t>Musculoskeletal</a:t>
            </a:r>
          </a:p>
          <a:p>
            <a:pPr lvl="1"/>
            <a:r>
              <a:rPr lang="en-US" b="1" dirty="0">
                <a:solidFill>
                  <a:srgbClr val="B32017"/>
                </a:solidFill>
              </a:rPr>
              <a:t>Joints </a:t>
            </a:r>
          </a:p>
          <a:p>
            <a:pPr lvl="1"/>
            <a:r>
              <a:rPr lang="en-US" b="1" dirty="0">
                <a:solidFill>
                  <a:srgbClr val="B32017"/>
                </a:solidFill>
              </a:rPr>
              <a:t>Muscles</a:t>
            </a:r>
          </a:p>
          <a:p>
            <a:r>
              <a:rPr lang="en-US" dirty="0"/>
              <a:t>Life threatening</a:t>
            </a:r>
          </a:p>
          <a:p>
            <a:pPr lvl="1"/>
            <a:r>
              <a:rPr lang="en-US" dirty="0"/>
              <a:t>Head, throat, abdomen</a:t>
            </a:r>
          </a:p>
          <a:p>
            <a:pPr lvl="1"/>
            <a:r>
              <a:rPr lang="en-US" dirty="0"/>
              <a:t>Severe mucosal, skin, musculoskeletal</a:t>
            </a:r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237" y="1313431"/>
            <a:ext cx="26955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50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4679" y="571446"/>
            <a:ext cx="6405063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PREVENTION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4679" y="2198914"/>
            <a:ext cx="6405063" cy="3670180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 dirty="0"/>
              <a:t>If recommended by your hematologist:</a:t>
            </a:r>
          </a:p>
          <a:p>
            <a:pPr lvl="1"/>
            <a:r>
              <a:rPr lang="en-US" dirty="0"/>
              <a:t>Treat prophylactically (preventively)</a:t>
            </a:r>
          </a:p>
          <a:p>
            <a:pPr lvl="1"/>
            <a:r>
              <a:rPr lang="en-US" dirty="0"/>
              <a:t>Personalize ‘prophy’ to your physical activities </a:t>
            </a:r>
          </a:p>
          <a:p>
            <a:r>
              <a:rPr lang="en-US" dirty="0"/>
              <a:t>Avoid NSAIDs &amp; Aspirin</a:t>
            </a:r>
          </a:p>
          <a:p>
            <a:pPr lvl="1"/>
            <a:r>
              <a:rPr lang="en-US" dirty="0"/>
              <a:t>Impairs platelets, ability to clot</a:t>
            </a:r>
          </a:p>
          <a:p>
            <a:r>
              <a:rPr lang="en-US" dirty="0"/>
              <a:t>Avoid or limit use of recreational substances</a:t>
            </a:r>
          </a:p>
          <a:p>
            <a:pPr lvl="1"/>
            <a:r>
              <a:rPr lang="en-US" dirty="0"/>
              <a:t>Impairs coordination, judgment</a:t>
            </a:r>
          </a:p>
          <a:p>
            <a:pPr lvl="1"/>
            <a:r>
              <a:rPr lang="en-US" dirty="0"/>
              <a:t>Increases risk of injury</a:t>
            </a:r>
          </a:p>
          <a:p>
            <a:pPr lvl="1"/>
            <a:r>
              <a:rPr lang="en-US" dirty="0"/>
              <a:t>Delays early recognition and treatment of bleed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5957" r="6111"/>
          <a:stretch/>
        </p:blipFill>
        <p:spPr>
          <a:xfrm>
            <a:off x="634000" y="581098"/>
            <a:ext cx="1929714" cy="24761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9162" r="27841" b="-5"/>
          <a:stretch/>
        </p:blipFill>
        <p:spPr>
          <a:xfrm>
            <a:off x="2724581" y="581099"/>
            <a:ext cx="1929714" cy="24761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2F7839-6C22-4F90-8B26-593CD0797A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7" r="6304"/>
          <a:stretch/>
        </p:blipFill>
        <p:spPr>
          <a:xfrm>
            <a:off x="633999" y="3218101"/>
            <a:ext cx="4020296" cy="24761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8917" y="5894690"/>
            <a:ext cx="4903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/>
              <a:t>https://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centenoschultz</a:t>
            </a:r>
            <a:r>
              <a:rPr lang="en-US" sz="1000" dirty="0"/>
              <a:t>.com/alternative-nsaids-identify-treat-underlying-problem/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8917" y="6071792"/>
            <a:ext cx="51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/>
              <a:t>https://www.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medicinenet</a:t>
            </a:r>
            <a:r>
              <a:rPr lang="en-US" sz="1000" dirty="0"/>
              <a:t>.com/where_do_you_give_a_subcutaneous_injection/article.htm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E443CE-1D7B-4A8F-A2B7-2A3B710979DA}"/>
              </a:ext>
            </a:extLst>
          </p:cNvPr>
          <p:cNvSpPr txBox="1"/>
          <p:nvPr/>
        </p:nvSpPr>
        <p:spPr>
          <a:xfrm>
            <a:off x="568917" y="5717588"/>
            <a:ext cx="29899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https://www.youtube.com/watch?v=B_qxbb5HiuM</a:t>
            </a:r>
          </a:p>
        </p:txBody>
      </p:sp>
    </p:spTree>
    <p:extLst>
      <p:ext uri="{BB962C8B-B14F-4D97-AF65-F5344CB8AC3E}">
        <p14:creationId xmlns:p14="http://schemas.microsoft.com/office/powerpoint/2010/main" val="731628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679" y="571446"/>
            <a:ext cx="6405063" cy="1450757"/>
          </a:xfrm>
        </p:spPr>
        <p:txBody>
          <a:bodyPr>
            <a:normAutofit/>
          </a:bodyPr>
          <a:lstStyle/>
          <a:p>
            <a:r>
              <a:rPr lang="en-US" dirty="0"/>
              <a:t>PREVENTION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4679" y="2198914"/>
            <a:ext cx="6405063" cy="3670180"/>
          </a:xfrm>
        </p:spPr>
        <p:txBody>
          <a:bodyPr>
            <a:normAutofit/>
          </a:bodyPr>
          <a:lstStyle/>
          <a:p>
            <a:r>
              <a:rPr lang="en-US" dirty="0"/>
              <a:t>Achieve and maintain a healthy weight</a:t>
            </a:r>
          </a:p>
          <a:p>
            <a:pPr lvl="1"/>
            <a:r>
              <a:rPr lang="en-US" dirty="0"/>
              <a:t>Eat a diet rich in fruits &amp; vegetables, whole grains</a:t>
            </a:r>
          </a:p>
          <a:p>
            <a:pPr lvl="1"/>
            <a:r>
              <a:rPr lang="en-US" dirty="0"/>
              <a:t>Avoid processed foods, saturated fats, &amp; sugar</a:t>
            </a:r>
          </a:p>
          <a:p>
            <a:pPr lvl="1"/>
            <a:r>
              <a:rPr lang="en-US" dirty="0"/>
              <a:t>If struggling, consult a dietitian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1357" r="37146" b="-3"/>
          <a:stretch/>
        </p:blipFill>
        <p:spPr>
          <a:xfrm>
            <a:off x="634000" y="581098"/>
            <a:ext cx="1929714" cy="24761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5739" r="12242" b="1"/>
          <a:stretch/>
        </p:blipFill>
        <p:spPr>
          <a:xfrm>
            <a:off x="2724581" y="581099"/>
            <a:ext cx="1929714" cy="24761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5745" r="-1" b="18028"/>
          <a:stretch/>
        </p:blipFill>
        <p:spPr>
          <a:xfrm>
            <a:off x="633999" y="3218101"/>
            <a:ext cx="4020296" cy="24761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26480" y="3164254"/>
            <a:ext cx="45719" cy="413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7622" y="5869734"/>
            <a:ext cx="39847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/>
              <a:t>https://www.healthyfood.com/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advice</a:t>
            </a:r>
            <a:r>
              <a:rPr lang="en-US" sz="1000" dirty="0"/>
              <a:t>/how-to-be-plant-powered/</a:t>
            </a:r>
          </a:p>
        </p:txBody>
      </p:sp>
      <p:sp>
        <p:nvSpPr>
          <p:cNvPr id="7" name="Rectangle 6"/>
          <p:cNvSpPr/>
          <p:nvPr/>
        </p:nvSpPr>
        <p:spPr>
          <a:xfrm>
            <a:off x="517622" y="5677061"/>
            <a:ext cx="42593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/>
              <a:t>https://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quotesgram</a:t>
            </a:r>
            <a:r>
              <a:rPr lang="en-US" sz="1000" dirty="0"/>
              <a:t>.com/img/quotes-about-fast-food-unhealthy/4508235/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7620" y="6081280"/>
            <a:ext cx="85475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/>
              <a:t>https://www.foodnetwork.com/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healthy</a:t>
            </a:r>
            <a:r>
              <a:rPr lang="en-US" sz="1000" dirty="0"/>
              <a:t>/packages/healthy-every-week/healthy-tips/things-to-know-about-seeing-a-registered-dietitian-nutritionist</a:t>
            </a:r>
          </a:p>
        </p:txBody>
      </p:sp>
    </p:spTree>
    <p:extLst>
      <p:ext uri="{BB962C8B-B14F-4D97-AF65-F5344CB8AC3E}">
        <p14:creationId xmlns:p14="http://schemas.microsoft.com/office/powerpoint/2010/main" val="742488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679" y="558746"/>
            <a:ext cx="6405063" cy="1450757"/>
          </a:xfrm>
        </p:spPr>
        <p:txBody>
          <a:bodyPr>
            <a:normAutofit/>
          </a:bodyPr>
          <a:lstStyle/>
          <a:p>
            <a:r>
              <a:rPr lang="en-US" dirty="0"/>
              <a:t>PREVENTION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4679" y="2198914"/>
            <a:ext cx="6405063" cy="3670180"/>
          </a:xfrm>
        </p:spPr>
        <p:txBody>
          <a:bodyPr>
            <a:normAutofit/>
          </a:bodyPr>
          <a:lstStyle/>
          <a:p>
            <a:r>
              <a:rPr lang="en-US" dirty="0"/>
              <a:t>Achieve and maintain physical fitness</a:t>
            </a:r>
          </a:p>
          <a:p>
            <a:pPr lvl="1"/>
            <a:r>
              <a:rPr lang="en-US" dirty="0"/>
              <a:t>Start low, progress slow</a:t>
            </a:r>
          </a:p>
          <a:p>
            <a:pPr lvl="1"/>
            <a:r>
              <a:rPr lang="en-US" dirty="0"/>
              <a:t>Too much, too soon causes trauma to joints and muscles!</a:t>
            </a:r>
          </a:p>
          <a:p>
            <a:r>
              <a:rPr lang="en-US" dirty="0"/>
              <a:t>Physical activity:</a:t>
            </a:r>
          </a:p>
          <a:p>
            <a:pPr lvl="1"/>
            <a:r>
              <a:rPr lang="en-US" dirty="0"/>
              <a:t>Avoid activities with high contact/collision</a:t>
            </a:r>
          </a:p>
          <a:p>
            <a:pPr lvl="1"/>
            <a:r>
              <a:rPr lang="en-US" dirty="0"/>
              <a:t>Use appropriate protective gear</a:t>
            </a:r>
          </a:p>
          <a:p>
            <a:pPr lvl="1"/>
            <a:r>
              <a:rPr lang="en-US" dirty="0"/>
              <a:t>Warm up, physical activity, stretch, cool down</a:t>
            </a:r>
          </a:p>
          <a:p>
            <a:pPr lvl="1"/>
            <a:r>
              <a:rPr lang="en-US" dirty="0"/>
              <a:t>Listen to your body – pain is NOT gain!</a:t>
            </a:r>
          </a:p>
          <a:p>
            <a:pPr lvl="1"/>
            <a:r>
              <a:rPr lang="en-US" dirty="0"/>
              <a:t>NHF Playing It Safe booklet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" r="32913" b="1040"/>
          <a:stretch/>
        </p:blipFill>
        <p:spPr>
          <a:xfrm>
            <a:off x="748968" y="1242027"/>
            <a:ext cx="3915944" cy="32203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162" t="50462" r="49454" b="4411"/>
          <a:stretch/>
        </p:blipFill>
        <p:spPr>
          <a:xfrm>
            <a:off x="702076" y="4708684"/>
            <a:ext cx="1182992" cy="11266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71" y="6042719"/>
            <a:ext cx="45715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/>
              <a:t>https://www.choosept.com/resources/detail/top-10-benefits-of-physical-activity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6883" t="18917" r="16989" b="18962"/>
          <a:stretch/>
        </p:blipFill>
        <p:spPr>
          <a:xfrm>
            <a:off x="3345761" y="4782535"/>
            <a:ext cx="1156659" cy="10865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9358" t="5753" r="6425" b="32462"/>
          <a:stretch/>
        </p:blipFill>
        <p:spPr>
          <a:xfrm>
            <a:off x="2007068" y="4748769"/>
            <a:ext cx="1160151" cy="108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08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0D1E52-2D4D-4C10-BEFF-B4CBEE02C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116" y="964856"/>
            <a:ext cx="3999323" cy="46760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10E60-E1FD-4330-8DB0-F2EAA9B48017}"/>
              </a:ext>
            </a:extLst>
          </p:cNvPr>
          <p:cNvSpPr txBox="1">
            <a:spLocks/>
          </p:cNvSpPr>
          <p:nvPr/>
        </p:nvSpPr>
        <p:spPr>
          <a:xfrm>
            <a:off x="5395454" y="1351413"/>
            <a:ext cx="6250278" cy="5021689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Tx/>
              <a:buFont typeface="Wingdings" panose="05000000000000000000" pitchFamily="2" charset="2"/>
              <a:buChar char="ü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Know signs/symptoms of joint bleeds</a:t>
            </a:r>
          </a:p>
          <a:p>
            <a:pPr lvl="1">
              <a:buClrTx/>
              <a:buFont typeface="Wingdings" panose="05000000000000000000" pitchFamily="2" charset="2"/>
              <a:buChar char="ü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Educate key people about your bleeding disorder</a:t>
            </a:r>
          </a:p>
          <a:p>
            <a:pPr lvl="1">
              <a:buClrTx/>
              <a:buFont typeface="Wingdings" panose="05000000000000000000" pitchFamily="2" charset="2"/>
              <a:buChar char="ü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Wear medical ID jewelry </a:t>
            </a:r>
          </a:p>
          <a:p>
            <a:pPr lvl="1">
              <a:buClrTx/>
              <a:buFont typeface="Wingdings" panose="05000000000000000000" pitchFamily="2" charset="2"/>
              <a:buChar char="ü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Yellow Dot program </a:t>
            </a:r>
          </a:p>
          <a:p>
            <a:pPr lvl="1">
              <a:buClrTx/>
              <a:buFont typeface="Wingdings" panose="05000000000000000000" pitchFamily="2" charset="2"/>
              <a:buChar char="ü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Maintain home storage of unexpired factor &amp; infusion supplies</a:t>
            </a:r>
          </a:p>
          <a:p>
            <a:pPr lvl="1">
              <a:buClrTx/>
              <a:buFont typeface="Wingdings" panose="05000000000000000000" pitchFamily="2" charset="2"/>
              <a:buChar char="ü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Have an infusion plan</a:t>
            </a:r>
          </a:p>
          <a:p>
            <a:pPr lvl="1">
              <a:buClrTx/>
              <a:buFont typeface="Wingdings" panose="05000000000000000000" pitchFamily="2" charset="2"/>
              <a:buChar char="ü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Keep a Go Bag* for sports, travel and/or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ER visits</a:t>
            </a:r>
          </a:p>
        </p:txBody>
      </p:sp>
    </p:spTree>
    <p:extLst>
      <p:ext uri="{BB962C8B-B14F-4D97-AF65-F5344CB8AC3E}">
        <p14:creationId xmlns:p14="http://schemas.microsoft.com/office/powerpoint/2010/main" val="668413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3968D-A2FF-49A8-A73C-2225A3836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9" y="571446"/>
            <a:ext cx="6405063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*GO BAG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F07C1-C27F-4E83-AF2B-CD5807B8B3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44679" y="2198914"/>
            <a:ext cx="6405063" cy="3670180"/>
          </a:xfrm>
        </p:spPr>
        <p:txBody>
          <a:bodyPr vert="horz" lIns="0" tIns="45720" rIns="0" bIns="45720" rtlCol="0">
            <a:normAutofit lnSpcReduction="10000"/>
          </a:bodyPr>
          <a:lstStyle/>
          <a:p>
            <a:r>
              <a:rPr lang="en-US" dirty="0"/>
              <a:t>Factor &amp; infusion supplies</a:t>
            </a:r>
          </a:p>
          <a:p>
            <a:r>
              <a:rPr lang="en-US" dirty="0"/>
              <a:t>Phone numbers:   HTC(s), PCP, other</a:t>
            </a:r>
          </a:p>
          <a:p>
            <a:r>
              <a:rPr lang="en-US" dirty="0"/>
              <a:t>List of medications</a:t>
            </a:r>
          </a:p>
          <a:p>
            <a:r>
              <a:rPr lang="en-US" dirty="0"/>
              <a:t>Instant ice packs</a:t>
            </a:r>
          </a:p>
          <a:p>
            <a:r>
              <a:rPr lang="en-US" dirty="0"/>
              <a:t>Elastic wraps and/or braces</a:t>
            </a:r>
          </a:p>
          <a:p>
            <a:r>
              <a:rPr lang="en-US" dirty="0"/>
              <a:t>Fluids &amp; snacks</a:t>
            </a:r>
          </a:p>
          <a:p>
            <a:r>
              <a:rPr lang="en-US" dirty="0"/>
              <a:t>Change of clothes</a:t>
            </a:r>
          </a:p>
          <a:p>
            <a:r>
              <a:rPr lang="en-US" dirty="0"/>
              <a:t>Phone charger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06C052-D46B-4EB8-90FE-0F487E5FCA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8402" r="9775" b="-5"/>
          <a:stretch/>
        </p:blipFill>
        <p:spPr>
          <a:xfrm>
            <a:off x="634000" y="581098"/>
            <a:ext cx="1929714" cy="24761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5F8E6B-63F6-420E-BD7E-219E04EEC3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63" r="-6" b="-6"/>
          <a:stretch/>
        </p:blipFill>
        <p:spPr>
          <a:xfrm>
            <a:off x="2724581" y="581099"/>
            <a:ext cx="1929714" cy="24761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7558E7-8D47-4BD1-B170-D4389A8069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18" r="-2" b="-2"/>
          <a:stretch/>
        </p:blipFill>
        <p:spPr>
          <a:xfrm>
            <a:off x="633999" y="3218101"/>
            <a:ext cx="4020296" cy="247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42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0C98F-F255-4A4E-92BC-6DF479EE9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EMERGENCY ROOM TIPS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F89ED2-3F2B-42E2-9CA7-E5B1CF083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776" y="2020626"/>
            <a:ext cx="5327904" cy="40233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Take your Go Bag!</a:t>
            </a:r>
          </a:p>
          <a:p>
            <a:r>
              <a:rPr lang="en-US" dirty="0"/>
              <a:t>If no Go Bag, </a:t>
            </a:r>
            <a:r>
              <a:rPr lang="en-US" b="1" dirty="0"/>
              <a:t>take factor with you</a:t>
            </a:r>
          </a:p>
          <a:p>
            <a:r>
              <a:rPr lang="en-US" dirty="0"/>
              <a:t>Call your HTC before you go or while you are on your way</a:t>
            </a:r>
          </a:p>
          <a:p>
            <a:pPr lvl="1"/>
            <a:r>
              <a:rPr lang="en-US" sz="2000" dirty="0"/>
              <a:t>Most ER staff unfamiliar with bleeding disorders</a:t>
            </a:r>
          </a:p>
          <a:p>
            <a:pPr lvl="1"/>
            <a:r>
              <a:rPr lang="en-US" sz="2000" dirty="0"/>
              <a:t>HTC doctor will provide guidance to ER doctor on best care</a:t>
            </a:r>
          </a:p>
          <a:p>
            <a:r>
              <a:rPr lang="en-US" dirty="0"/>
              <a:t>Follow up with your HTC</a:t>
            </a:r>
          </a:p>
          <a:p>
            <a:pPr lvl="1"/>
            <a:r>
              <a:rPr lang="en-US" sz="2000" dirty="0"/>
              <a:t>Additional treatment may be needed for complete recovery</a:t>
            </a:r>
          </a:p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94810FB-A094-4096-8968-6CF01163A2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89" t="-1" r="5514" b="15351"/>
          <a:stretch/>
        </p:blipFill>
        <p:spPr>
          <a:xfrm>
            <a:off x="766204" y="2443849"/>
            <a:ext cx="4528586" cy="267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443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DESPITE PREVENTION…..NOW WHAT?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2750" y="1987120"/>
            <a:ext cx="3307403" cy="22009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153" y="1982987"/>
            <a:ext cx="3111231" cy="21955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824" y="1982987"/>
            <a:ext cx="2344926" cy="2552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3638" y="4178521"/>
            <a:ext cx="2609850" cy="175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4263" y="4188046"/>
            <a:ext cx="2619375" cy="1743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t="1115" r="26062"/>
          <a:stretch/>
        </p:blipFill>
        <p:spPr>
          <a:xfrm>
            <a:off x="1596361" y="4440858"/>
            <a:ext cx="1669365" cy="14902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18280" t="-126" r="34801"/>
          <a:stretch/>
        </p:blipFill>
        <p:spPr>
          <a:xfrm>
            <a:off x="8264175" y="4178521"/>
            <a:ext cx="2127209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73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F46C6-7687-48B8-B39F-554136B1B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JOINT/MUSCLE BLEED TREATMENT</a:t>
            </a:r>
          </a:p>
        </p:txBody>
      </p:sp>
    </p:spTree>
    <p:extLst>
      <p:ext uri="{BB962C8B-B14F-4D97-AF65-F5344CB8AC3E}">
        <p14:creationId xmlns:p14="http://schemas.microsoft.com/office/powerpoint/2010/main" val="23960120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GOALS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AC2C7FC-A959-4EF2-98A5-8C69EDC592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0291978"/>
              </p:ext>
            </p:extLst>
          </p:nvPr>
        </p:nvGraphicFramePr>
        <p:xfrm>
          <a:off x="1975104" y="1889761"/>
          <a:ext cx="6876288" cy="4242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71518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75222-8FDE-4D90-BB9C-B93649783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TISSUE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HEALING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EE99344-1FCB-40C9-A605-55B19F489A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8038" y="2397919"/>
            <a:ext cx="8096250" cy="31813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0AC1A1-28A2-477F-A31C-E252C0F59D49}"/>
              </a:ext>
            </a:extLst>
          </p:cNvPr>
          <p:cNvSpPr txBox="1"/>
          <p:nvPr/>
        </p:nvSpPr>
        <p:spPr>
          <a:xfrm>
            <a:off x="2394385" y="5777835"/>
            <a:ext cx="7895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Than, Uyen &amp; Guanzon, Dominic &amp; Leavesley, David &amp; Parker, Tony. (2017). Association of Extracellular Membrane Vesicles with Cutaneous Wound Healing. International Journal of Molecular Sciences. 18. 956. 10.3390/ijms18050956. </a:t>
            </a:r>
            <a:endParaRPr lang="en-US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C4EA30-04D2-4228-9C06-7FB2019DC76E}"/>
              </a:ext>
            </a:extLst>
          </p:cNvPr>
          <p:cNvSpPr txBox="1"/>
          <p:nvPr/>
        </p:nvSpPr>
        <p:spPr>
          <a:xfrm>
            <a:off x="6571487" y="4864608"/>
            <a:ext cx="890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(Repair)</a:t>
            </a:r>
          </a:p>
        </p:txBody>
      </p:sp>
    </p:spTree>
    <p:extLst>
      <p:ext uri="{BB962C8B-B14F-4D97-AF65-F5344CB8AC3E}">
        <p14:creationId xmlns:p14="http://schemas.microsoft.com/office/powerpoint/2010/main" val="2658864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JOINT &amp; MUSCLE BLEEDS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1219" y="2011250"/>
            <a:ext cx="10058400" cy="4023360"/>
          </a:xfrm>
        </p:spPr>
        <p:txBody>
          <a:bodyPr>
            <a:normAutofit/>
          </a:bodyPr>
          <a:lstStyle/>
          <a:p>
            <a:r>
              <a:rPr lang="en-US" dirty="0"/>
              <a:t>Anybody can have a joint or muscle bleed with enough trauma</a:t>
            </a:r>
          </a:p>
          <a:p>
            <a:r>
              <a:rPr lang="en-US" dirty="0"/>
              <a:t>People with bleeding disorders are more likely to:</a:t>
            </a:r>
          </a:p>
          <a:p>
            <a:pPr lvl="1"/>
            <a:r>
              <a:rPr lang="en-US" dirty="0"/>
              <a:t>Have joint &amp; muscle bleeds</a:t>
            </a:r>
          </a:p>
          <a:p>
            <a:pPr lvl="1"/>
            <a:r>
              <a:rPr lang="en-US" dirty="0"/>
              <a:t>Bleed longer</a:t>
            </a:r>
          </a:p>
          <a:p>
            <a:pPr lvl="1"/>
            <a:r>
              <a:rPr lang="en-US" dirty="0"/>
              <a:t>Have a </a:t>
            </a:r>
            <a:r>
              <a:rPr lang="en-US" b="1" dirty="0"/>
              <a:t>greater accumulation of blood</a:t>
            </a:r>
            <a:r>
              <a:rPr lang="en-US" dirty="0"/>
              <a:t> in the joint, muscle</a:t>
            </a:r>
          </a:p>
          <a:p>
            <a:pPr lvl="1"/>
            <a:r>
              <a:rPr lang="en-US" dirty="0"/>
              <a:t>Have greater inflammation, swelling, pain</a:t>
            </a:r>
          </a:p>
          <a:p>
            <a:pPr lvl="1"/>
            <a:r>
              <a:rPr lang="en-US" dirty="0"/>
              <a:t>Take longer to heal</a:t>
            </a:r>
          </a:p>
          <a:p>
            <a:pPr lvl="1"/>
            <a:r>
              <a:rPr lang="en-US" dirty="0"/>
              <a:t>Have another bleed in the same location</a:t>
            </a:r>
          </a:p>
          <a:p>
            <a:pPr lvl="1"/>
            <a:r>
              <a:rPr lang="en-US" dirty="0"/>
              <a:t>Have permanent damage to the joint or muscle</a:t>
            </a:r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660" y="1947797"/>
            <a:ext cx="2597172" cy="38763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08420" y="5990329"/>
            <a:ext cx="55835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https://www.hemophiliafed.org/home/understanding-bleeding-disorders/complications/joint-damage/</a:t>
            </a:r>
          </a:p>
        </p:txBody>
      </p:sp>
    </p:spTree>
    <p:extLst>
      <p:ext uri="{BB962C8B-B14F-4D97-AF65-F5344CB8AC3E}">
        <p14:creationId xmlns:p14="http://schemas.microsoft.com/office/powerpoint/2010/main" val="6919438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86501-BDD3-4591-97D1-DBA7A8085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JOINT/MUSCLE BLEED TREATMENT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26EB9D-B287-44EB-B7D2-09D52A05CE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70330" y="467033"/>
            <a:ext cx="5326853" cy="3270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474A51-D6E1-4471-97AE-A0FC20101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013" y="3988523"/>
            <a:ext cx="5905431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770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STOP THE BLEED!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215039"/>
            <a:ext cx="5205984" cy="736282"/>
          </a:xfrm>
        </p:spPr>
        <p:txBody>
          <a:bodyPr>
            <a:normAutofit fontScale="92500"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PROMPT INFUSION                      VS.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2772" y="3051048"/>
            <a:ext cx="4493173" cy="290831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&lt; 2 </a:t>
            </a:r>
            <a:r>
              <a:rPr lang="en-US" dirty="0" err="1"/>
              <a:t>hrs</a:t>
            </a:r>
            <a:r>
              <a:rPr lang="en-US" dirty="0"/>
              <a:t> from start of bleed</a:t>
            </a:r>
          </a:p>
          <a:p>
            <a:r>
              <a:rPr lang="en-US" dirty="0"/>
              <a:t>Strong clot forms → bleeding stops</a:t>
            </a:r>
          </a:p>
          <a:p>
            <a:r>
              <a:rPr lang="en-US" dirty="0"/>
              <a:t>Inflammation, pain, swelling start to subside</a:t>
            </a:r>
          </a:p>
          <a:p>
            <a:r>
              <a:rPr lang="en-US" dirty="0"/>
              <a:t>Healing begins</a:t>
            </a:r>
          </a:p>
          <a:p>
            <a:r>
              <a:rPr lang="en-US" dirty="0"/>
              <a:t>↓ # infusions, ↓ time to recover</a:t>
            </a:r>
          </a:p>
          <a:p>
            <a:r>
              <a:rPr lang="en-US" dirty="0"/>
              <a:t>↓ risk for permanent damage and life-long limitations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93408" y="2215039"/>
            <a:ext cx="3474720" cy="736282"/>
          </a:xfrm>
        </p:spPr>
        <p:txBody>
          <a:bodyPr>
            <a:normAutofit fontScale="92500"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DELAYED INFUSION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63" y="3029712"/>
            <a:ext cx="5632702" cy="2708936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&gt; 2hrs from start of bleed</a:t>
            </a:r>
          </a:p>
          <a:p>
            <a:r>
              <a:rPr lang="en-US" dirty="0"/>
              <a:t>Unable to clot → bleeding continues, blood accumulates</a:t>
            </a:r>
          </a:p>
          <a:p>
            <a:r>
              <a:rPr lang="en-US" dirty="0"/>
              <a:t>Inflammation, pain, swelling worsen</a:t>
            </a:r>
          </a:p>
          <a:p>
            <a:r>
              <a:rPr lang="en-US" dirty="0"/>
              <a:t>Healing delayed</a:t>
            </a:r>
          </a:p>
          <a:p>
            <a:r>
              <a:rPr lang="en-US" dirty="0"/>
              <a:t>↑ # infusions, ↑ time to recover</a:t>
            </a:r>
          </a:p>
          <a:p>
            <a:r>
              <a:rPr lang="en-US" dirty="0"/>
              <a:t>↑ risk for permanent damage and life-long limitations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D3811D-7C93-406F-A3FD-5D437DC59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912" y="373806"/>
            <a:ext cx="3571875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647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790C2-E445-441C-802C-2C3845649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9900"/>
                </a:solidFill>
              </a:rPr>
              <a:t>PROMOTE HEALING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07681-17AA-44DF-A50D-6352B0E43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02884"/>
            <a:ext cx="5737473" cy="4023360"/>
          </a:xfrm>
        </p:spPr>
        <p:txBody>
          <a:bodyPr/>
          <a:lstStyle/>
          <a:p>
            <a:r>
              <a:rPr lang="en-US" dirty="0"/>
              <a:t>Continue factor infusions as recommended by your hematologist</a:t>
            </a:r>
          </a:p>
          <a:p>
            <a:pPr lvl="1"/>
            <a:r>
              <a:rPr lang="en-US" dirty="0"/>
              <a:t>Maintains clot as you become more active</a:t>
            </a:r>
          </a:p>
          <a:p>
            <a:pPr lvl="1"/>
            <a:r>
              <a:rPr lang="en-US" dirty="0"/>
              <a:t>Prevents re-bleeding</a:t>
            </a:r>
          </a:p>
          <a:p>
            <a:pPr lvl="1"/>
            <a:r>
              <a:rPr lang="en-US" dirty="0"/>
              <a:t>Allow tissues to heal</a:t>
            </a:r>
          </a:p>
          <a:p>
            <a:pPr lvl="1"/>
            <a:r>
              <a:rPr lang="en-US" dirty="0"/>
              <a:t>Reduces risk of complications</a:t>
            </a:r>
          </a:p>
          <a:p>
            <a:r>
              <a:rPr lang="en-US" dirty="0"/>
              <a:t># of infusions needed:</a:t>
            </a:r>
          </a:p>
          <a:p>
            <a:pPr lvl="1"/>
            <a:r>
              <a:rPr lang="en-US" dirty="0"/>
              <a:t>The type and severity of your bleeding disorder</a:t>
            </a:r>
          </a:p>
          <a:p>
            <a:pPr lvl="1"/>
            <a:r>
              <a:rPr lang="en-US" dirty="0"/>
              <a:t>The type and severity of your bleed</a:t>
            </a:r>
          </a:p>
          <a:p>
            <a:pPr lvl="1"/>
            <a:r>
              <a:rPr lang="en-US" dirty="0"/>
              <a:t>The amount of time between the bleed and your first infusion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B374D3-F91A-473B-AC89-58BDC2DA8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2017" y="2213474"/>
            <a:ext cx="4384580" cy="29071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E0DB03-2BE6-489D-BB1C-4139A4DA7441}"/>
              </a:ext>
            </a:extLst>
          </p:cNvPr>
          <p:cNvSpPr txBox="1"/>
          <p:nvPr/>
        </p:nvSpPr>
        <p:spPr>
          <a:xfrm>
            <a:off x="7262018" y="5314774"/>
            <a:ext cx="4384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https://discover.hubpages.com/health/Differences-between-Hemophilia-and-Thalassemia</a:t>
            </a:r>
          </a:p>
        </p:txBody>
      </p:sp>
    </p:spTree>
    <p:extLst>
      <p:ext uri="{BB962C8B-B14F-4D97-AF65-F5344CB8AC3E}">
        <p14:creationId xmlns:p14="http://schemas.microsoft.com/office/powerpoint/2010/main" val="26236360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solidFill>
                  <a:srgbClr val="FF9900"/>
                </a:solidFill>
              </a:rPr>
              <a:t>PROMOTE HEALING - 1</a:t>
            </a:r>
            <a:r>
              <a:rPr lang="en-US" sz="4400" b="1" baseline="30000" dirty="0">
                <a:solidFill>
                  <a:srgbClr val="FF9900"/>
                </a:solidFill>
              </a:rPr>
              <a:t>st</a:t>
            </a:r>
            <a:r>
              <a:rPr lang="en-US" sz="4400" b="1" dirty="0">
                <a:solidFill>
                  <a:srgbClr val="FF9900"/>
                </a:solidFill>
              </a:rPr>
              <a:t> 48-72 hours</a:t>
            </a:r>
          </a:p>
        </p:txBody>
      </p:sp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12429479-5F95-41AD-8D74-A72522EF28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3147992"/>
              </p:ext>
            </p:extLst>
          </p:nvPr>
        </p:nvGraphicFramePr>
        <p:xfrm>
          <a:off x="1145264" y="749808"/>
          <a:ext cx="9961779" cy="6204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00726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37B3B-2EBA-4CA1-88A4-AD6D2981E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33CC33"/>
                </a:solidFill>
              </a:rPr>
              <a:t>REGAIN STRENGTH &amp; ROM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50711-1541-49CA-8AA3-21C3C1C61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3940" y="2034920"/>
            <a:ext cx="6299901" cy="4023360"/>
          </a:xfrm>
        </p:spPr>
        <p:txBody>
          <a:bodyPr>
            <a:normAutofit fontScale="92500"/>
          </a:bodyPr>
          <a:lstStyle/>
          <a:p>
            <a:r>
              <a:rPr lang="en-US" dirty="0"/>
              <a:t>Start low, progress slow </a:t>
            </a:r>
          </a:p>
          <a:p>
            <a:r>
              <a:rPr lang="en-US" dirty="0"/>
              <a:t>Too much, too soon may cause re-bleed, delay recovery</a:t>
            </a:r>
          </a:p>
          <a:p>
            <a:r>
              <a:rPr lang="en-US" dirty="0"/>
              <a:t>Muscles take longer to heal than joints</a:t>
            </a:r>
          </a:p>
          <a:p>
            <a:r>
              <a:rPr lang="en-US" dirty="0"/>
              <a:t>Begin gentle exercise as inflammation decreases</a:t>
            </a:r>
          </a:p>
          <a:p>
            <a:pPr lvl="1"/>
            <a:r>
              <a:rPr lang="en-US" dirty="0"/>
              <a:t>Less swelling</a:t>
            </a:r>
          </a:p>
          <a:p>
            <a:pPr lvl="1"/>
            <a:r>
              <a:rPr lang="en-US" dirty="0"/>
              <a:t>No pain at rest</a:t>
            </a:r>
          </a:p>
          <a:p>
            <a:r>
              <a:rPr lang="en-US" dirty="0"/>
              <a:t>Start with gentle isometric strengthening exercise</a:t>
            </a:r>
          </a:p>
          <a:p>
            <a:pPr lvl="1"/>
            <a:r>
              <a:rPr lang="en-US" dirty="0"/>
              <a:t>Contract muscle without moving the joint</a:t>
            </a:r>
          </a:p>
          <a:p>
            <a:pPr lvl="1"/>
            <a:r>
              <a:rPr lang="en-US" dirty="0"/>
              <a:t>3-5 repetitions, 3-5 times/day</a:t>
            </a:r>
          </a:p>
          <a:p>
            <a:pPr lvl="1"/>
            <a:r>
              <a:rPr lang="en-US" dirty="0"/>
              <a:t>Gradually increase # repetitions/force</a:t>
            </a:r>
          </a:p>
          <a:p>
            <a:pPr marL="201168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15E9D9-C5A6-45BD-806B-69CF22859F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88" b="663"/>
          <a:stretch/>
        </p:blipFill>
        <p:spPr>
          <a:xfrm>
            <a:off x="7463789" y="2287904"/>
            <a:ext cx="4424225" cy="31984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1D7143-0B69-458E-9BC0-26C46F4D2552}"/>
              </a:ext>
            </a:extLst>
          </p:cNvPr>
          <p:cNvSpPr txBox="1"/>
          <p:nvPr/>
        </p:nvSpPr>
        <p:spPr>
          <a:xfrm>
            <a:off x="7847234" y="6058280"/>
            <a:ext cx="33084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Myhealth</a:t>
            </a:r>
            <a:r>
              <a:rPr lang="en-US" sz="1000" dirty="0"/>
              <a:t>.alberta.ca</a:t>
            </a:r>
          </a:p>
        </p:txBody>
      </p:sp>
    </p:spTree>
    <p:extLst>
      <p:ext uri="{BB962C8B-B14F-4D97-AF65-F5344CB8AC3E}">
        <p14:creationId xmlns:p14="http://schemas.microsoft.com/office/powerpoint/2010/main" val="14052040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39BB1-FA9D-425B-AB15-65A85F6E8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33CC33"/>
                </a:solidFill>
              </a:rPr>
              <a:t>REGAIN STRENGTH &amp; ROM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3BF99-31BD-4738-95ED-78BA55CE7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95667"/>
            <a:ext cx="6254496" cy="4023360"/>
          </a:xfrm>
        </p:spPr>
        <p:txBody>
          <a:bodyPr>
            <a:normAutofit/>
          </a:bodyPr>
          <a:lstStyle/>
          <a:p>
            <a:r>
              <a:rPr lang="en-US" dirty="0"/>
              <a:t>Add gentle ROM exercises within pain-free range</a:t>
            </a:r>
          </a:p>
          <a:p>
            <a:pPr lvl="1"/>
            <a:r>
              <a:rPr lang="en-US" dirty="0"/>
              <a:t>3-5 repetitions, 3-5 times/day, gradually increase reps</a:t>
            </a:r>
          </a:p>
          <a:p>
            <a:pPr lvl="1"/>
            <a:r>
              <a:rPr lang="en-US" dirty="0"/>
              <a:t>Do not force ROM</a:t>
            </a:r>
          </a:p>
          <a:p>
            <a:r>
              <a:rPr lang="en-US" dirty="0"/>
              <a:t>Gradually increase activity</a:t>
            </a:r>
          </a:p>
          <a:p>
            <a:pPr lvl="1"/>
            <a:r>
              <a:rPr lang="en-US" dirty="0"/>
              <a:t>Start with light activity</a:t>
            </a:r>
          </a:p>
          <a:p>
            <a:pPr lvl="1"/>
            <a:r>
              <a:rPr lang="en-US" dirty="0"/>
              <a:t>Avoid activities that cause pain</a:t>
            </a:r>
          </a:p>
          <a:p>
            <a:pPr lvl="1"/>
            <a:r>
              <a:rPr lang="en-US" dirty="0"/>
              <a:t>Gradually increase weight bearing</a:t>
            </a:r>
          </a:p>
          <a:p>
            <a:r>
              <a:rPr lang="en-US" dirty="0"/>
              <a:t>Contact HCWP Physical Therapist for recommendations, support!</a:t>
            </a:r>
          </a:p>
          <a:p>
            <a:pPr marL="201168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138E42-C8FE-4EAB-86A1-1B63B7D81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0283" y="2289475"/>
            <a:ext cx="3044437" cy="30444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4D0F0C-54F8-4989-BA6C-94087C12783C}"/>
              </a:ext>
            </a:extLst>
          </p:cNvPr>
          <p:cNvSpPr txBox="1"/>
          <p:nvPr/>
        </p:nvSpPr>
        <p:spPr>
          <a:xfrm>
            <a:off x="8164325" y="5886027"/>
            <a:ext cx="2816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https://www.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hep2go</a:t>
            </a:r>
            <a:r>
              <a:rPr lang="en-US" sz="1000" dirty="0"/>
              <a:t>.com/exercise_editor.php?exId=13125&amp;userRef=0</a:t>
            </a:r>
          </a:p>
        </p:txBody>
      </p:sp>
    </p:spTree>
    <p:extLst>
      <p:ext uri="{BB962C8B-B14F-4D97-AF65-F5344CB8AC3E}">
        <p14:creationId xmlns:p14="http://schemas.microsoft.com/office/powerpoint/2010/main" val="12856270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9900"/>
                </a:solidFill>
              </a:rPr>
              <a:t>RETURN TO FULL RECOVERY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1" y="1975848"/>
            <a:ext cx="5352288" cy="4023360"/>
          </a:xfrm>
        </p:spPr>
        <p:txBody>
          <a:bodyPr>
            <a:normAutofit/>
          </a:bodyPr>
          <a:lstStyle/>
          <a:p>
            <a:r>
              <a:rPr lang="en-US" dirty="0"/>
              <a:t>Light resistive exercise</a:t>
            </a:r>
          </a:p>
          <a:p>
            <a:pPr lvl="1"/>
            <a:r>
              <a:rPr lang="en-US" dirty="0"/>
              <a:t>Once full, pain-free ROM and no pain with light activity</a:t>
            </a:r>
          </a:p>
          <a:p>
            <a:pPr lvl="1"/>
            <a:r>
              <a:rPr lang="en-US" dirty="0"/>
              <a:t>Resistance bands and weight machines safer than free weights</a:t>
            </a:r>
          </a:p>
          <a:p>
            <a:pPr lvl="1"/>
            <a:r>
              <a:rPr lang="en-US" dirty="0"/>
              <a:t>Start low, progress slow</a:t>
            </a:r>
          </a:p>
          <a:p>
            <a:pPr lvl="1"/>
            <a:r>
              <a:rPr lang="en-US" dirty="0"/>
              <a:t>5 -10 reps once daily</a:t>
            </a:r>
          </a:p>
          <a:p>
            <a:pPr lvl="1"/>
            <a:r>
              <a:rPr lang="en-US" dirty="0"/>
              <a:t>Gradually increase # of repetitions</a:t>
            </a:r>
          </a:p>
          <a:p>
            <a:pPr lvl="1"/>
            <a:r>
              <a:rPr lang="en-US" dirty="0"/>
              <a:t>Then gradually increase amount of resistance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C6FCFE-6AD2-4897-9843-200AF56BB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3634" y="1877652"/>
            <a:ext cx="3287518" cy="3287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CFEFCD-5556-4C97-9778-233C3C5EB9B9}"/>
              </a:ext>
            </a:extLst>
          </p:cNvPr>
          <p:cNvSpPr txBox="1"/>
          <p:nvPr/>
        </p:nvSpPr>
        <p:spPr>
          <a:xfrm>
            <a:off x="7453634" y="5305462"/>
            <a:ext cx="3287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https://www.shoulder-pain-explained.com/shoulder-rehab-exercises.html</a:t>
            </a:r>
          </a:p>
        </p:txBody>
      </p:sp>
    </p:spTree>
    <p:extLst>
      <p:ext uri="{BB962C8B-B14F-4D97-AF65-F5344CB8AC3E}">
        <p14:creationId xmlns:p14="http://schemas.microsoft.com/office/powerpoint/2010/main" val="14939026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D714D-892B-4C24-8A39-3A6F822D5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9900"/>
                </a:solidFill>
              </a:rPr>
              <a:t>RETURN TO FULL RECOVERY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E4C83-0266-4D51-BEF8-E3FD7C2E1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87296"/>
            <a:ext cx="4998720" cy="4052486"/>
          </a:xfrm>
        </p:spPr>
        <p:txBody>
          <a:bodyPr/>
          <a:lstStyle/>
          <a:p>
            <a:r>
              <a:rPr lang="en-US" dirty="0"/>
              <a:t>Outpatient Physical Therapy recommended for:</a:t>
            </a:r>
          </a:p>
          <a:p>
            <a:pPr lvl="1"/>
            <a:r>
              <a:rPr lang="en-US" dirty="0"/>
              <a:t>Recovery from large, repeated or complicated joint/muscle bleeds</a:t>
            </a:r>
          </a:p>
          <a:p>
            <a:pPr lvl="1"/>
            <a:r>
              <a:rPr lang="en-US" dirty="0"/>
              <a:t>Safe return to physically demanding activities/jobs or sport</a:t>
            </a:r>
          </a:p>
          <a:p>
            <a:pPr lvl="1"/>
            <a:r>
              <a:rPr lang="en-US" dirty="0"/>
              <a:t>Inform HTC PT 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500" dirty="0"/>
              <a:t>HTC PT will educate outpatient PT on bleeding disorder &amp; rehab guidelines*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500" dirty="0"/>
              <a:t>HTC PT provides support to PWBD &amp; PT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500" dirty="0"/>
              <a:t>Reduces risk of joint/muscle bleed during rehab process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9E5F90-A75C-44ED-8A5D-FD1342E02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2592" y="2051304"/>
            <a:ext cx="4558972" cy="33253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415CE8-3A1C-41E2-9C03-727CD811865E}"/>
              </a:ext>
            </a:extLst>
          </p:cNvPr>
          <p:cNvSpPr txBox="1"/>
          <p:nvPr/>
        </p:nvSpPr>
        <p:spPr>
          <a:xfrm>
            <a:off x="7022592" y="5567505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Wosm</a:t>
            </a:r>
            <a:r>
              <a:rPr lang="en-US" sz="1000" dirty="0"/>
              <a:t>.com</a:t>
            </a:r>
          </a:p>
        </p:txBody>
      </p:sp>
    </p:spTree>
    <p:extLst>
      <p:ext uri="{BB962C8B-B14F-4D97-AF65-F5344CB8AC3E}">
        <p14:creationId xmlns:p14="http://schemas.microsoft.com/office/powerpoint/2010/main" val="40305352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REHAB GUIDELINES FOR PWBD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1639" y="1845734"/>
            <a:ext cx="5389511" cy="4023360"/>
          </a:xfrm>
        </p:spPr>
        <p:txBody>
          <a:bodyPr>
            <a:noAutofit/>
          </a:bodyPr>
          <a:lstStyle/>
          <a:p>
            <a:r>
              <a:rPr lang="en-US" sz="1600" dirty="0"/>
              <a:t>If recommended by hematologist, prophy dose prior to PT</a:t>
            </a:r>
          </a:p>
          <a:p>
            <a:r>
              <a:rPr lang="en-US" sz="1600" dirty="0"/>
              <a:t>Start low, progress slow</a:t>
            </a:r>
          </a:p>
          <a:p>
            <a:r>
              <a:rPr lang="en-US" sz="1600" dirty="0"/>
              <a:t>Avoid:</a:t>
            </a:r>
          </a:p>
          <a:p>
            <a:pPr lvl="1"/>
            <a:r>
              <a:rPr lang="en-US" sz="1400" dirty="0"/>
              <a:t>passive ROM</a:t>
            </a:r>
          </a:p>
          <a:p>
            <a:pPr lvl="1"/>
            <a:r>
              <a:rPr lang="en-US" sz="1400" dirty="0"/>
              <a:t>heat modalities </a:t>
            </a:r>
          </a:p>
          <a:p>
            <a:pPr lvl="1"/>
            <a:r>
              <a:rPr lang="en-US" sz="1400" dirty="0"/>
              <a:t>deep massage</a:t>
            </a:r>
          </a:p>
          <a:p>
            <a:pPr lvl="1"/>
            <a:r>
              <a:rPr lang="en-US" sz="1400" dirty="0"/>
              <a:t>joint mobilizations &gt; Grade 2</a:t>
            </a:r>
          </a:p>
          <a:p>
            <a:pPr lvl="1"/>
            <a:r>
              <a:rPr lang="en-US" sz="1400" dirty="0"/>
              <a:t>heavy resistance</a:t>
            </a:r>
          </a:p>
          <a:p>
            <a:pPr lvl="1"/>
            <a:r>
              <a:rPr lang="en-US" sz="1400" dirty="0"/>
              <a:t>aggressive electrical stimulation</a:t>
            </a:r>
          </a:p>
          <a:p>
            <a:r>
              <a:rPr lang="en-US" sz="1600" dirty="0"/>
              <a:t>If signs/symptoms of joint/muscle bleed, discontinue PT immediately</a:t>
            </a:r>
          </a:p>
          <a:p>
            <a:r>
              <a:rPr lang="en-US" sz="1600" dirty="0"/>
              <a:t>Resume PT when approved by hematologist</a:t>
            </a:r>
          </a:p>
          <a:p>
            <a:r>
              <a:rPr lang="en-US" sz="1600" dirty="0"/>
              <a:t>Contact HTC PT with any questions or concerns!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884ACE-5CD1-4732-B052-5D13AB2B76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17" r="5" b="5"/>
          <a:stretch/>
        </p:blipFill>
        <p:spPr>
          <a:xfrm>
            <a:off x="1183017" y="1916318"/>
            <a:ext cx="2376058" cy="1655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4BA735-805D-4AEB-9049-28EE67907D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32" r="26443"/>
          <a:stretch/>
        </p:blipFill>
        <p:spPr>
          <a:xfrm>
            <a:off x="3719942" y="1916318"/>
            <a:ext cx="2376057" cy="16550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696173-FA09-469B-B331-DD8A44A1F0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39" r="15577" b="4"/>
          <a:stretch/>
        </p:blipFill>
        <p:spPr>
          <a:xfrm>
            <a:off x="1183017" y="4026035"/>
            <a:ext cx="2376058" cy="1655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A2AF38-E657-4322-99F7-A62EABF2AC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948" r="-1" b="4590"/>
          <a:stretch/>
        </p:blipFill>
        <p:spPr>
          <a:xfrm>
            <a:off x="3719941" y="4026035"/>
            <a:ext cx="2376057" cy="16550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850E1C-8A52-4F5D-8A10-3AEEC1D5F859}"/>
              </a:ext>
            </a:extLst>
          </p:cNvPr>
          <p:cNvSpPr txBox="1"/>
          <p:nvPr/>
        </p:nvSpPr>
        <p:spPr>
          <a:xfrm>
            <a:off x="1136606" y="5809283"/>
            <a:ext cx="24688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/>
              <a:t>Healthydrivenchicago.com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FA691E-2FF8-4950-A6F6-89E635C26645}"/>
              </a:ext>
            </a:extLst>
          </p:cNvPr>
          <p:cNvSpPr txBox="1"/>
          <p:nvPr/>
        </p:nvSpPr>
        <p:spPr>
          <a:xfrm>
            <a:off x="3699724" y="5809283"/>
            <a:ext cx="8370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/>
              <a:t>Pt.wsutl.edu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5AAAC9-29D2-42C8-BF65-D069F6EBDE61}"/>
              </a:ext>
            </a:extLst>
          </p:cNvPr>
          <p:cNvSpPr txBox="1"/>
          <p:nvPr/>
        </p:nvSpPr>
        <p:spPr>
          <a:xfrm>
            <a:off x="3634556" y="3650211"/>
            <a:ext cx="1492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/>
              <a:t>Adventisthealthcare.com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BD0B3D-2B41-46AA-81F9-EB94338404F6}"/>
              </a:ext>
            </a:extLst>
          </p:cNvPr>
          <p:cNvSpPr txBox="1"/>
          <p:nvPr/>
        </p:nvSpPr>
        <p:spPr>
          <a:xfrm>
            <a:off x="1183017" y="3682328"/>
            <a:ext cx="6367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/>
              <a:t>Lvhn.org</a:t>
            </a:r>
          </a:p>
        </p:txBody>
      </p:sp>
    </p:spTree>
    <p:extLst>
      <p:ext uri="{BB962C8B-B14F-4D97-AF65-F5344CB8AC3E}">
        <p14:creationId xmlns:p14="http://schemas.microsoft.com/office/powerpoint/2010/main" val="23804113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370" y="804041"/>
            <a:ext cx="3084844" cy="2254469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TAKE HOME MESSAGE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59EA1416-0D95-42BF-8D27-90B69C61A8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3149454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0C06D23C-F746-42C2-9AC9-E7661A3576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756" y="2932606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22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6868" y="577796"/>
            <a:ext cx="4592874" cy="1450757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RISK FACTORS – </a:t>
            </a:r>
            <a:br>
              <a:rPr lang="en-US" sz="4400" dirty="0"/>
            </a:br>
            <a:r>
              <a:rPr lang="en-US" sz="4400" dirty="0"/>
              <a:t>ALL can be modified!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6868" y="2198914"/>
            <a:ext cx="4592874" cy="3670180"/>
          </a:xfrm>
        </p:spPr>
        <p:txBody>
          <a:bodyPr>
            <a:normAutofit/>
          </a:bodyPr>
          <a:lstStyle/>
          <a:p>
            <a:r>
              <a:rPr lang="en-US" dirty="0"/>
              <a:t>Moderate or severe bleeding disorder</a:t>
            </a:r>
          </a:p>
          <a:p>
            <a:r>
              <a:rPr lang="en-US" dirty="0"/>
              <a:t>Overweight</a:t>
            </a:r>
          </a:p>
          <a:p>
            <a:r>
              <a:rPr lang="en-US" dirty="0"/>
              <a:t>Inactive</a:t>
            </a:r>
          </a:p>
          <a:p>
            <a:r>
              <a:rPr lang="en-US" dirty="0"/>
              <a:t>Physical activities with high contact/collision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36" y="1040256"/>
            <a:ext cx="2784700" cy="19711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185" y="694269"/>
            <a:ext cx="2273649" cy="12300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9FCBD1-7944-4D6A-AC93-7568BC119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21" y="4250397"/>
            <a:ext cx="2732321" cy="1366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4752" y="3104282"/>
            <a:ext cx="2295082" cy="22262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62741" y="5583669"/>
            <a:ext cx="22950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/>
              <a:t>http://www.clipartpanda.com/clipart_images/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football-player-clipart-49847259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16242" y="2021657"/>
            <a:ext cx="2454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/>
              <a:t>https://www.thehealthsite.com/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diseases-conditions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5698" y="3163051"/>
            <a:ext cx="27119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/>
              <a:t>https://www.genengnews.com/news/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obesity-takes-the-brakes-off-neurological-mechanism-that-stops-oveating</a:t>
            </a:r>
            <a:r>
              <a:rPr lang="en-US" sz="1000" dirty="0"/>
              <a:t>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E96B88-5378-48A1-962E-782008228ABA}"/>
              </a:ext>
            </a:extLst>
          </p:cNvPr>
          <p:cNvSpPr txBox="1"/>
          <p:nvPr/>
        </p:nvSpPr>
        <p:spPr>
          <a:xfrm>
            <a:off x="475399" y="5669039"/>
            <a:ext cx="2732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/>
              <a:t>https://www.cdc.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gov</a:t>
            </a:r>
            <a:r>
              <a:rPr lang="en-US" sz="1000" dirty="0"/>
              <a:t>/ncbddd/blooddisorders/women/symptoms.html</a:t>
            </a:r>
          </a:p>
        </p:txBody>
      </p:sp>
    </p:spTree>
    <p:extLst>
      <p:ext uri="{BB962C8B-B14F-4D97-AF65-F5344CB8AC3E}">
        <p14:creationId xmlns:p14="http://schemas.microsoft.com/office/powerpoint/2010/main" val="779930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478AD-B998-4C8E-B1E7-099B551CF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JOINT BLEEDS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3A31F0-C70E-4C7B-9FED-F9D519AE39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HEMARTHROSIS</a:t>
            </a:r>
          </a:p>
        </p:txBody>
      </p:sp>
    </p:spTree>
    <p:extLst>
      <p:ext uri="{BB962C8B-B14F-4D97-AF65-F5344CB8AC3E}">
        <p14:creationId xmlns:p14="http://schemas.microsoft.com/office/powerpoint/2010/main" val="3303681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JOINT ANATOMY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9733" y="1871134"/>
            <a:ext cx="6515947" cy="40233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Point where 2 bones meet &amp; movement occurs</a:t>
            </a:r>
          </a:p>
          <a:p>
            <a:r>
              <a:rPr lang="en-US" dirty="0"/>
              <a:t>Bone ends covered in cartilage</a:t>
            </a:r>
          </a:p>
          <a:p>
            <a:pPr lvl="1"/>
            <a:r>
              <a:rPr lang="en-US" dirty="0"/>
              <a:t>Allows gliding</a:t>
            </a:r>
          </a:p>
          <a:p>
            <a:pPr lvl="1"/>
            <a:r>
              <a:rPr lang="en-US" dirty="0"/>
              <a:t>Absorbs shock</a:t>
            </a:r>
          </a:p>
          <a:p>
            <a:pPr lvl="1"/>
            <a:r>
              <a:rPr lang="en-US" dirty="0"/>
              <a:t>Aids in bone nutrition</a:t>
            </a:r>
          </a:p>
          <a:p>
            <a:r>
              <a:rPr lang="en-US" dirty="0"/>
              <a:t>Ligaments and a capsule surround joint</a:t>
            </a:r>
          </a:p>
          <a:p>
            <a:pPr lvl="1"/>
            <a:r>
              <a:rPr lang="en-US" dirty="0"/>
              <a:t>Help to hold joint together</a:t>
            </a:r>
          </a:p>
          <a:p>
            <a:pPr lvl="1"/>
            <a:r>
              <a:rPr lang="en-US" dirty="0"/>
              <a:t>Capsule is lined with synovium</a:t>
            </a:r>
          </a:p>
          <a:p>
            <a:r>
              <a:rPr lang="en-US" dirty="0"/>
              <a:t>Synovium</a:t>
            </a:r>
          </a:p>
          <a:p>
            <a:pPr lvl="1"/>
            <a:r>
              <a:rPr lang="en-US" dirty="0"/>
              <a:t>Rich in blood vessels</a:t>
            </a:r>
          </a:p>
          <a:p>
            <a:pPr lvl="1"/>
            <a:r>
              <a:rPr lang="en-US" dirty="0"/>
              <a:t>Makes fluid that lubricates joint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432" y="1937144"/>
            <a:ext cx="3094997" cy="34293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6432" y="6053242"/>
            <a:ext cx="2488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/>
              <a:t>https://en.wikipedia.org/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wiki</a:t>
            </a:r>
            <a:r>
              <a:rPr lang="en-US" sz="1000" dirty="0"/>
              <a:t>/Synovial_joint</a:t>
            </a:r>
          </a:p>
        </p:txBody>
      </p:sp>
    </p:spTree>
    <p:extLst>
      <p:ext uri="{BB962C8B-B14F-4D97-AF65-F5344CB8AC3E}">
        <p14:creationId xmlns:p14="http://schemas.microsoft.com/office/powerpoint/2010/main" val="800529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JOINT BLEEDS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9733" y="1845734"/>
            <a:ext cx="6515947" cy="4365880"/>
          </a:xfrm>
        </p:spPr>
        <p:txBody>
          <a:bodyPr>
            <a:normAutofit/>
          </a:bodyPr>
          <a:lstStyle/>
          <a:p>
            <a:r>
              <a:rPr lang="en-US" dirty="0"/>
              <a:t>Trauma to joint → injures blood vessels  </a:t>
            </a:r>
          </a:p>
          <a:p>
            <a:r>
              <a:rPr lang="en-US" dirty="0"/>
              <a:t>Blood leaks into joint space</a:t>
            </a:r>
          </a:p>
          <a:p>
            <a:r>
              <a:rPr lang="en-US" dirty="0"/>
              <a:t>Blood is toxic to joint</a:t>
            </a:r>
          </a:p>
          <a:p>
            <a:r>
              <a:rPr lang="en-US" dirty="0"/>
              <a:t>Within minutes:</a:t>
            </a:r>
          </a:p>
          <a:p>
            <a:pPr lvl="1"/>
            <a:r>
              <a:rPr lang="en-US" dirty="0"/>
              <a:t>Inflammation of synovium</a:t>
            </a:r>
          </a:p>
          <a:p>
            <a:pPr lvl="1"/>
            <a:r>
              <a:rPr lang="en-US" dirty="0"/>
              <a:t>Pain, swelling, loss of motion in joint</a:t>
            </a:r>
          </a:p>
          <a:p>
            <a:r>
              <a:rPr lang="en-US" dirty="0"/>
              <a:t>Within hours:</a:t>
            </a:r>
          </a:p>
          <a:p>
            <a:pPr lvl="1"/>
            <a:r>
              <a:rPr lang="en-US" dirty="0"/>
              <a:t>Cracks in cartilage, collapse of cartilage matrix</a:t>
            </a:r>
          </a:p>
          <a:p>
            <a:pPr lvl="1"/>
            <a:r>
              <a:rPr lang="en-US" dirty="0"/>
              <a:t>Breakdown of bony surface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74" t="-19" r="2" b="14913"/>
          <a:stretch/>
        </p:blipFill>
        <p:spPr>
          <a:xfrm>
            <a:off x="1097280" y="2047534"/>
            <a:ext cx="3074149" cy="30731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97280" y="5230760"/>
            <a:ext cx="3135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/>
              <a:t>https://hemophilianewstoday.com/2019/09/01/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your-joint-health-is-important</a:t>
            </a:r>
            <a:r>
              <a:rPr lang="en-US" sz="1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116100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98BC6-D4B6-44EB-B5E4-E31EDD746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256520" cy="1450757"/>
          </a:xfrm>
        </p:spPr>
        <p:txBody>
          <a:bodyPr/>
          <a:lstStyle/>
          <a:p>
            <a:r>
              <a:rPr lang="en-US" dirty="0"/>
              <a:t>JOINT BLEED SIGNS &amp; SYMPTOMS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0FBE4-BE87-46E8-B312-6ABBD51EB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596128" cy="4023360"/>
          </a:xfrm>
        </p:spPr>
        <p:txBody>
          <a:bodyPr/>
          <a:lstStyle/>
          <a:p>
            <a:r>
              <a:rPr lang="en-US" dirty="0"/>
              <a:t>May feel tingling, bubbling at start of bleed</a:t>
            </a:r>
          </a:p>
          <a:p>
            <a:r>
              <a:rPr lang="en-US" dirty="0"/>
              <a:t>Increasing joint pain</a:t>
            </a:r>
          </a:p>
          <a:p>
            <a:r>
              <a:rPr lang="en-US" dirty="0"/>
              <a:t>Increasing joint stiffness, swelling</a:t>
            </a:r>
          </a:p>
          <a:p>
            <a:r>
              <a:rPr lang="en-US" dirty="0"/>
              <a:t>Decreasing range of motion </a:t>
            </a:r>
          </a:p>
          <a:p>
            <a:r>
              <a:rPr lang="en-US" dirty="0"/>
              <a:t>Redness, warmth over joint</a:t>
            </a:r>
          </a:p>
          <a:p>
            <a:r>
              <a:rPr lang="en-US" dirty="0"/>
              <a:t>Will not see bruising unless other soft tissue is also bleeding</a:t>
            </a:r>
          </a:p>
          <a:p>
            <a:r>
              <a:rPr lang="en-US" dirty="0"/>
              <a:t>Pain increases with activity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ABCD8A-7495-45EA-9E83-8519F22B9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017" y="2523002"/>
            <a:ext cx="4037863" cy="2695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69BE9C-DC5C-4C10-9E4A-192CBCF12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408" y="5327279"/>
            <a:ext cx="2993395" cy="28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1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45963"/>
            <a:ext cx="10485120" cy="1450757"/>
          </a:xfrm>
        </p:spPr>
        <p:txBody>
          <a:bodyPr>
            <a:normAutofit/>
          </a:bodyPr>
          <a:lstStyle/>
          <a:p>
            <a:r>
              <a:rPr lang="en-US" sz="4600" dirty="0"/>
              <a:t>COMPLICATIONS:  Re-bleed, Synovitis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198692"/>
            <a:ext cx="5189220" cy="3786294"/>
          </a:xfrm>
        </p:spPr>
        <p:txBody>
          <a:bodyPr>
            <a:normAutofit/>
          </a:bodyPr>
          <a:lstStyle/>
          <a:p>
            <a:r>
              <a:rPr lang="en-US" dirty="0"/>
              <a:t>New blood vessels form to aid healing</a:t>
            </a:r>
          </a:p>
          <a:p>
            <a:pPr lvl="1"/>
            <a:r>
              <a:rPr lang="en-US" dirty="0"/>
              <a:t>Grow in between bones</a:t>
            </a:r>
          </a:p>
          <a:p>
            <a:pPr lvl="1"/>
            <a:r>
              <a:rPr lang="en-US" dirty="0"/>
              <a:t>Fragile, at risk to break with minor trauma</a:t>
            </a:r>
          </a:p>
          <a:p>
            <a:pPr lvl="1"/>
            <a:r>
              <a:rPr lang="en-US" b="1" dirty="0"/>
              <a:t>High risk for re-bleeding</a:t>
            </a:r>
          </a:p>
          <a:p>
            <a:r>
              <a:rPr lang="en-US" dirty="0"/>
              <a:t>Enzymes break down blood to remove from joint</a:t>
            </a:r>
          </a:p>
          <a:p>
            <a:pPr lvl="1"/>
            <a:r>
              <a:rPr lang="en-US" dirty="0"/>
              <a:t>Hemosiderin too large to remove</a:t>
            </a:r>
          </a:p>
          <a:p>
            <a:pPr lvl="1"/>
            <a:r>
              <a:rPr lang="en-US" dirty="0"/>
              <a:t>Lays on synovium </a:t>
            </a:r>
          </a:p>
          <a:p>
            <a:pPr lvl="1"/>
            <a:r>
              <a:rPr lang="en-US" dirty="0"/>
              <a:t>Chronic inflammation → Synovitis</a:t>
            </a:r>
          </a:p>
          <a:p>
            <a:pPr lvl="1"/>
            <a:r>
              <a:rPr lang="en-US" b="1" dirty="0"/>
              <a:t>Synovium scars, thickens, stiffens</a:t>
            </a:r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1299" y="2190212"/>
            <a:ext cx="4474381" cy="32719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60499" y="5709425"/>
            <a:ext cx="45159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https://www.cdc.gov/ncbddd/hemophilia/course/complications/joint-disease.html</a:t>
            </a:r>
          </a:p>
        </p:txBody>
      </p:sp>
    </p:spTree>
    <p:extLst>
      <p:ext uri="{BB962C8B-B14F-4D97-AF65-F5344CB8AC3E}">
        <p14:creationId xmlns:p14="http://schemas.microsoft.com/office/powerpoint/2010/main" val="140371119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template_sim</Template>
  <TotalTime>2832</TotalTime>
  <Words>2208</Words>
  <Application>Microsoft Office PowerPoint</Application>
  <PresentationFormat>Widescreen</PresentationFormat>
  <Paragraphs>348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Courier New</vt:lpstr>
      <vt:lpstr>Wingdings</vt:lpstr>
      <vt:lpstr>RetrospectVTI</vt:lpstr>
      <vt:lpstr>PowerPoint Presentation</vt:lpstr>
      <vt:lpstr>TYPES OF BLEEDS</vt:lpstr>
      <vt:lpstr>JOINT &amp; MUSCLE BLEEDS</vt:lpstr>
      <vt:lpstr>RISK FACTORS –  ALL can be modified!</vt:lpstr>
      <vt:lpstr>JOINT BLEEDS</vt:lpstr>
      <vt:lpstr>JOINT ANATOMY</vt:lpstr>
      <vt:lpstr>JOINT BLEEDS</vt:lpstr>
      <vt:lpstr>JOINT BLEED SIGNS &amp; SYMPTOMS</vt:lpstr>
      <vt:lpstr>COMPLICATIONS:  Re-bleed, Synovitis</vt:lpstr>
      <vt:lpstr>COMPLICATIONS:  Hemarthropathy</vt:lpstr>
      <vt:lpstr>MUSCLE BLEEDS</vt:lpstr>
      <vt:lpstr>MUSCLE ANATOMY</vt:lpstr>
      <vt:lpstr>MUSCLE BLEEDS</vt:lpstr>
      <vt:lpstr>MUSCLE BLEED SIGNS &amp; SYMPTOMS</vt:lpstr>
      <vt:lpstr>COMPLICATION: Compartment Syndrome</vt:lpstr>
      <vt:lpstr>COMPLICATION: Compartment Syndrome</vt:lpstr>
      <vt:lpstr>COMPLICATION: Compartment Syndrome</vt:lpstr>
      <vt:lpstr>COMPLICATIONS:  Other </vt:lpstr>
      <vt:lpstr>PREVENTING JOINT &amp; MUSCLE BLEEDS</vt:lpstr>
      <vt:lpstr>PREVENTION</vt:lpstr>
      <vt:lpstr>PREVENTION</vt:lpstr>
      <vt:lpstr>PREVENTION</vt:lpstr>
      <vt:lpstr>PowerPoint Presentation</vt:lpstr>
      <vt:lpstr>*GO BAG</vt:lpstr>
      <vt:lpstr>EMERGENCY ROOM TIPS</vt:lpstr>
      <vt:lpstr>DESPITE PREVENTION…..NOW WHAT?</vt:lpstr>
      <vt:lpstr>JOINT/MUSCLE BLEED TREATMENT</vt:lpstr>
      <vt:lpstr>GOALS </vt:lpstr>
      <vt:lpstr>TISSUE HEALING</vt:lpstr>
      <vt:lpstr>JOINT/MUSCLE BLEED TREATMENT</vt:lpstr>
      <vt:lpstr>STOP THE BLEED!</vt:lpstr>
      <vt:lpstr>PROMOTE HEALING</vt:lpstr>
      <vt:lpstr>PROMOTE HEALING - 1st 48-72 hours</vt:lpstr>
      <vt:lpstr>REGAIN STRENGTH &amp; ROM</vt:lpstr>
      <vt:lpstr>REGAIN STRENGTH &amp; ROM</vt:lpstr>
      <vt:lpstr>RETURN TO FULL RECOVERY</vt:lpstr>
      <vt:lpstr>RETURN TO FULL RECOVERY</vt:lpstr>
      <vt:lpstr>REHAB GUIDELINES FOR PWBD</vt:lpstr>
      <vt:lpstr>TAKE HOME MESSAGE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Cheryl McShea</dc:creator>
  <cp:lastModifiedBy>Janet Barone</cp:lastModifiedBy>
  <cp:revision>184</cp:revision>
  <dcterms:created xsi:type="dcterms:W3CDTF">2021-09-14T13:47:28Z</dcterms:created>
  <dcterms:modified xsi:type="dcterms:W3CDTF">2021-10-07T04:47:26Z</dcterms:modified>
</cp:coreProperties>
</file>