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13" r:id="rId3"/>
    <p:sldId id="410" r:id="rId4"/>
    <p:sldId id="411" r:id="rId5"/>
    <p:sldId id="414" r:id="rId6"/>
    <p:sldId id="412" r:id="rId7"/>
    <p:sldId id="418" r:id="rId8"/>
    <p:sldId id="415" r:id="rId9"/>
    <p:sldId id="417" r:id="rId10"/>
    <p:sldId id="399" r:id="rId11"/>
    <p:sldId id="267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8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668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8AF8FA-5C4F-4DAB-815F-7CE150BB0D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1400" dirty="0"/>
              <a:t>Medical Trauma in Bleeding Disorders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C13679-72ED-45A3-B197-F8B82ED824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z="1400" dirty="0"/>
              <a:t>5/17/25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172358-9E10-4E5F-BAE8-EB4692F8E2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z="1400" dirty="0"/>
              <a:t>PA Bleeding Disorders Conference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0C431F-5F2D-4AF8-B5D4-76154A7F9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0C86CA-AF60-48B6-8AD3-9F299DD22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88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C1FFEF-0A4E-43B8-98A1-9752C9E33D4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3645B57-8FF0-47B1-A33F-350D252DE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32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B849C677-FEFB-486C-ABDD-097733CFBC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Building Resilience Overcoming Adversity</a:t>
            </a:r>
          </a:p>
        </p:txBody>
      </p:sp>
      <p:sp>
        <p:nvSpPr>
          <p:cNvPr id="111619" name="Rectangle 6">
            <a:extLst>
              <a:ext uri="{FF2B5EF4-FFF2-40B4-BE49-F238E27FC236}">
                <a16:creationId xmlns:a16="http://schemas.microsoft.com/office/drawing/2014/main" id="{6E8A1463-47DC-4FDE-86D7-55ADFCF3D42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Charles P. Gilbert II ACSW</a:t>
            </a:r>
          </a:p>
        </p:txBody>
      </p:sp>
      <p:sp>
        <p:nvSpPr>
          <p:cNvPr id="111620" name="Rectangle 7">
            <a:extLst>
              <a:ext uri="{FF2B5EF4-FFF2-40B4-BE49-F238E27FC236}">
                <a16:creationId xmlns:a16="http://schemas.microsoft.com/office/drawing/2014/main" id="{457469B1-53BF-4796-8720-802DEC2AE3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78FC7F2-85BD-4102-AB4C-1333FA4102DB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111621" name="Rectangle 2">
            <a:extLst>
              <a:ext uri="{FF2B5EF4-FFF2-40B4-BE49-F238E27FC236}">
                <a16:creationId xmlns:a16="http://schemas.microsoft.com/office/drawing/2014/main" id="{5C654607-2FA9-4449-8E09-8ED711D1BA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2" name="Rectangle 3">
            <a:extLst>
              <a:ext uri="{FF2B5EF4-FFF2-40B4-BE49-F238E27FC236}">
                <a16:creationId xmlns:a16="http://schemas.microsoft.com/office/drawing/2014/main" id="{07E52F2E-44EA-4ACC-965A-9542CB1E4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1369A365-865C-4061-A315-74275FE046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Building Resilience Overcoming Adversity</a:t>
            </a:r>
          </a:p>
        </p:txBody>
      </p:sp>
      <p:sp>
        <p:nvSpPr>
          <p:cNvPr id="112643" name="Rectangle 6">
            <a:extLst>
              <a:ext uri="{FF2B5EF4-FFF2-40B4-BE49-F238E27FC236}">
                <a16:creationId xmlns:a16="http://schemas.microsoft.com/office/drawing/2014/main" id="{475E71D9-F8D1-4E7F-A100-2F5A90D259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Charles P. Gilbert II ACSW</a:t>
            </a:r>
          </a:p>
        </p:txBody>
      </p:sp>
      <p:sp>
        <p:nvSpPr>
          <p:cNvPr id="112644" name="Rectangle 7">
            <a:extLst>
              <a:ext uri="{FF2B5EF4-FFF2-40B4-BE49-F238E27FC236}">
                <a16:creationId xmlns:a16="http://schemas.microsoft.com/office/drawing/2014/main" id="{3669F1CB-98A4-4282-B044-14A5B9A0CB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92A5216-B763-435F-B6FA-8A25575B0F3E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112645" name="Rectangle 2">
            <a:extLst>
              <a:ext uri="{FF2B5EF4-FFF2-40B4-BE49-F238E27FC236}">
                <a16:creationId xmlns:a16="http://schemas.microsoft.com/office/drawing/2014/main" id="{26B6A423-DBC4-44F9-959A-8C40D1591D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6" name="Rectangle 3">
            <a:extLst>
              <a:ext uri="{FF2B5EF4-FFF2-40B4-BE49-F238E27FC236}">
                <a16:creationId xmlns:a16="http://schemas.microsoft.com/office/drawing/2014/main" id="{31F8BBA1-1E6E-4762-9781-C182BC524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B98C4-EF28-410F-8E47-FCE644D4D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1001A7-7966-47E8-BC9E-2206C3475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D3C9A-C2DE-4A3F-9F77-58DA46CE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393BB-935B-4629-B40E-F2E7D7EF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C4BB5-F8E6-4047-AEB6-11CD0978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0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0935-7282-4521-89F3-EDA07A7BF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2C045-CEF2-46D4-84CC-D7FE87691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79E76-BB86-4813-882E-E24E413C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5A2CC-020B-42D8-831B-F17BAC0C4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32F99-D8D9-4EC1-82F9-8E567AAE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5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DE468-C98C-42DA-85A7-360DD3E5B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410FB-B817-4D63-841E-9249FCE2E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355E9-8903-4759-9B6A-A450CBFDE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9D52-462A-425B-B213-880457503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2BC75-A0EC-4F7D-A3CD-2A95B2D9E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0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E091-E8A5-4D36-932C-EDCA7A873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4C31B-D0EB-42A8-AC91-0DE5858E1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A2523-C16F-47E4-9216-7F1D7E1D3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7A414-C471-4AD8-BCF3-9A50D874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BD75B-422A-48E3-81AA-F3658B2E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8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C2487-1BC0-4F55-B1C8-7697D55BE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CB147-A1DA-49B3-8BC6-039018E65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6791C-E419-4DAC-8485-77B9BC481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67FEE-DE83-4633-8517-C7B94B6A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9825A-47CB-4791-B400-385DAEA6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2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1231-1199-4758-90F7-EFD25C24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BA2DE-F515-4B5B-A7BD-7ED1AEFBD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389AD3-DF36-4DBB-96BB-9D637435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855F9C-74CA-45CD-9BEB-1B624B6FB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3D352-0E05-40E6-9F2E-059EBAF4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53034-AE10-4F73-894C-A038D9E2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8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EA8F-C8C8-4791-AB1A-964504EA2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A86A4-92C2-48E2-B435-59B95930D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0369F0-F59F-40E6-844D-F2E0A692E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F2AD1A-934A-4D35-9B32-EDC304703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908A2D-5ADF-45CC-A9D5-943F0DBEA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C603E3-87A6-4AD3-9B92-059532780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6D657D-6736-4DCB-947E-DD56F98E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99D1D-A18C-4D19-99DD-B55D6ABA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7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BCA04-B237-4B10-B078-9989EB85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775DB-7716-4C83-981C-50FB60A5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FCC-DFAB-4E03-9A79-5E5659F97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3CBE8-2936-41CA-BEDA-DA7D2326F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8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DB455-5DFC-4F2F-AC96-F312FBBC2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086F5A-8287-4632-BC10-7BD10ED24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9BEA1-1C0D-48C9-AD3D-4D5E87ACC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4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419C-F25B-4006-8DEF-308090DEB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66BEE-A4BE-4111-84D8-BCBADA9C0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D6F603-9B2A-436A-A418-53925C0A1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F9AF9-83FC-4E19-A08E-265779A1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0535D-37D7-4A9B-A121-FD4AE547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A4DFA-BE8A-4912-A6E0-8B8ECAB91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0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653A-71EF-42D1-8625-D90AF845E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D27518-4486-4176-B8D7-E3D1B96C6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2EDFB-E513-4A1F-93D5-A73B44250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7252F-4429-4AA0-81DA-841877A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41E318-F9EB-41FA-A8DE-8037D036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2343E-20A4-4D92-BCB5-DF6CA3AD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0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23F4E3-74AE-43C8-A2B2-670761E13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98C68-F448-40F6-9E6B-30283F149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E8182-670B-4598-AEC8-D4D0CEBF9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FDA16-A41C-493A-AF84-E902535BEF5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D633-8C31-47DA-B7BE-D7FABD9EA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A5B8F-A4FD-4EBC-9BE2-AF374FC4D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2335C-B066-49F8-AC1D-569E4A0AB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081E8-2F24-47E8-AA17-E687475CCE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Psychosocial Aspects of Medical Trauma in the Bleeding Disorders Community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44408-D15A-4272-9CB2-FD3595D62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3201"/>
            <a:ext cx="9144000" cy="228820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P. Gilbert II, LCSW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Psychiatric Specialist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Hemophilia Treatment Center of Central Pennsylvania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Penn State Health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Hershey Medical Center, Hershey, PA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cgilbert@pennstatehealth.psu.edu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text, drawing&#10;&#10;Description automatically generated">
            <a:extLst>
              <a:ext uri="{FF2B5EF4-FFF2-40B4-BE49-F238E27FC236}">
                <a16:creationId xmlns:a16="http://schemas.microsoft.com/office/drawing/2014/main" id="{C87769E7-403A-4A46-8E65-D9D3FDF061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4" y="3509963"/>
            <a:ext cx="2044246" cy="262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373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88DCF91-AAA8-4BB4-A9DA-248B1444F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798514"/>
            <a:ext cx="7772400" cy="765175"/>
          </a:xfrm>
        </p:spPr>
        <p:txBody>
          <a:bodyPr>
            <a:noAutofit/>
          </a:bodyPr>
          <a:lstStyle/>
          <a:p>
            <a:pPr algn="ctr"/>
            <a:r>
              <a:rPr lang="en-US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Hardiness Key Traits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7FEBDE2-58AA-4639-B6DE-E89E01DDF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743200"/>
            <a:ext cx="7772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Sense of control</a:t>
            </a:r>
          </a:p>
          <a:p>
            <a:pPr eaLnBrk="1" hangingPunct="1"/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 orientation</a:t>
            </a:r>
          </a:p>
          <a:p>
            <a:pPr eaLnBrk="1" hangingPunct="1"/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 to life roles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95DE03D-5B8F-4CD4-84DB-9AC98791D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16916"/>
            <a:ext cx="10515600" cy="1325563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Resilience Key Traits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E38EFC4-5343-47EB-9270-21E075F74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90669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trust and form relationships</a:t>
            </a:r>
          </a:p>
          <a:p>
            <a:pPr eaLnBrk="1" hangingPunct="1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Sense of independence</a:t>
            </a:r>
          </a:p>
          <a:p>
            <a:pPr eaLnBrk="1" hangingPunct="1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problem-solving skills</a:t>
            </a:r>
          </a:p>
          <a:p>
            <a:pPr eaLnBrk="1" hangingPunct="1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Perseverance</a:t>
            </a:r>
          </a:p>
          <a:p>
            <a:pPr eaLnBrk="1" hangingPunct="1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Belief that lives have meaning and purpose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99522-56DC-4457-8A92-74920C95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672AE-8420-414A-B888-1B3AB1354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3818" y="2141537"/>
            <a:ext cx="10515600" cy="4351338"/>
          </a:xfrm>
        </p:spPr>
        <p:txBody>
          <a:bodyPr/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medical trauma and stress experienced by PWH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Family Responses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Psychological Responses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Treatment Approaches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496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85AA-3BF8-4754-AB90-6F01878B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Trauma and Stressor-Related Disorders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AF8BC-A22E-4B5B-B024-31EBE7364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Trauma and stressor-related disorders include disorders in which exposure to traumatic or stressful event is listed explicitly as a diagnostic criterion.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Reactive Attachment Disorder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Disinhibited Social Engagement Disorder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Posttraumatic Stress Disorder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Acute Stress Disorder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 Disorders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Specified Trauma- and Stressor-Related Disorder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9655FE-A82E-4845-80A3-33BDB9CB10CD}"/>
              </a:ext>
            </a:extLst>
          </p:cNvPr>
          <p:cNvSpPr txBox="1"/>
          <p:nvPr/>
        </p:nvSpPr>
        <p:spPr>
          <a:xfrm>
            <a:off x="6266985" y="6123543"/>
            <a:ext cx="3910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DSM V, American Psychiatric Assn.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49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CDE51-3FDC-40E7-A996-2278273EE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4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Trauma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5E3CE-D93E-4F6F-97A6-B3E9E9B64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798003"/>
            <a:ext cx="10515600" cy="4778966"/>
          </a:xfrm>
        </p:spPr>
        <p:txBody>
          <a:bodyPr>
            <a:normAutofit fontScale="70000" lnSpcReduction="20000"/>
          </a:bodyPr>
          <a:lstStyle/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Trauma Defined: Traumatic events are defined as those that involve a direct threat of death, severe bodily harm, or psychological injury that the person, at the time, finds intensely distressing. </a:t>
            </a:r>
          </a:p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Psychiatric manifestations related to trauma exposure include mood, anxiety, behavioral, identity, eating, and substance abuse disorders</a:t>
            </a:r>
          </a:p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Trauma occurs in a medical care setting that is frightening, harmful, painful, isolating, and threatening, leading to significant emotional and psychological distress.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700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A445-306F-41A5-B480-05D20F932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07" y="365125"/>
            <a:ext cx="11224470" cy="1325563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for Medical Traumatic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776BC-C6D8-4B65-9045-5193B92AD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45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Persons with a previous history of trauma 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and adolescents 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with chronic illnesses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from marginalized communities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4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E27BC-8807-4F5A-8F6E-1BCB65A8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5" y="365125"/>
            <a:ext cx="1115170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Symptoms of Traumatic Stress Disorder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EBD17-FF3E-4D91-92B7-D464CE07E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9371"/>
            <a:ext cx="10515600" cy="4351338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Intrusive Re-Experiencing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Arousal, Hyper-Vigilance 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Mood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Avoidance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Dissociative/Cognitive Symptoms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99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67B1-E968-4E5E-AAE8-9AD2FC9B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PTSD &amp; PTSS among PWH A &amp;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CD72B-7F10-45DB-A4BA-FA8D24491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178 PWH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57% (101) identified a hemophilia-related traumatic event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11.8% (21) met criteria for PTSD; 3X higher than Gen. Pop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had not received a clinical diagnosis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02B6B-B13F-4BC2-BA16-18EA0E2C2B49}"/>
              </a:ext>
            </a:extLst>
          </p:cNvPr>
          <p:cNvSpPr txBox="1"/>
          <p:nvPr/>
        </p:nvSpPr>
        <p:spPr>
          <a:xfrm>
            <a:off x="7086601" y="5620636"/>
            <a:ext cx="4780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Stahl, A., Barnett, K., Wilson, A., et al. PTSD and PTSS Symptoms Among Adults with Hemophilia A and B, 2023, Res </a:t>
            </a:r>
            <a:r>
              <a:rPr lang="en-US" sz="1600" b="1" dirty="0" err="1"/>
              <a:t>Pract</a:t>
            </a:r>
            <a:r>
              <a:rPr lang="en-US" sz="1600" b="1" dirty="0"/>
              <a:t> </a:t>
            </a:r>
            <a:r>
              <a:rPr lang="en-US" sz="1600" b="1" dirty="0" err="1"/>
              <a:t>Thromb</a:t>
            </a:r>
            <a:r>
              <a:rPr lang="en-US" sz="1600" b="1" dirty="0"/>
              <a:t> </a:t>
            </a:r>
            <a:r>
              <a:rPr lang="en-US" sz="1600" b="1" dirty="0" err="1"/>
              <a:t>Haemost</a:t>
            </a:r>
            <a:r>
              <a:rPr lang="en-US" sz="1600" b="1" dirty="0"/>
              <a:t>, 7.</a:t>
            </a:r>
          </a:p>
        </p:txBody>
      </p:sp>
    </p:spTree>
    <p:extLst>
      <p:ext uri="{BB962C8B-B14F-4D97-AF65-F5344CB8AC3E}">
        <p14:creationId xmlns:p14="http://schemas.microsoft.com/office/powerpoint/2010/main" val="95226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DB11F-0F84-478E-B9E9-8D9D78F1C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9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Medical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9D4BF-13A8-4AEC-86FF-4E6B1ABE0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1474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Disrupted/Insecure Attachment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Avoidance of Healthcare Settings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Denial of Need for Care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Anxiety/Stress around medical decision-making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Distrust of Medical Staff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Conflict/Emotional Dysregulation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Self-Concept of Powerlessness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22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DB2F-86BF-4615-AF18-F316641F8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365125"/>
            <a:ext cx="11390243" cy="1325563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Approaches for Medical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041D3-64F8-49D1-BC37-4F96C9FEB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928191"/>
            <a:ext cx="10515600" cy="431358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Re-traumatize the Patient!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Educate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meaning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Therapy</a:t>
            </a:r>
          </a:p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Psychodynamic Therapy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13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3897</TotalTime>
  <Words>438</Words>
  <Application>Microsoft Office PowerPoint</Application>
  <PresentationFormat>Widescreen</PresentationFormat>
  <Paragraphs>74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 Psychosocial Aspects of Medical Trauma in the Bleeding Disorders Community</vt:lpstr>
      <vt:lpstr>Objectives</vt:lpstr>
      <vt:lpstr>Trauma and Stressor-Related Disorders</vt:lpstr>
      <vt:lpstr>Medical Trauma</vt:lpstr>
      <vt:lpstr>Risk Factors for Medical Traumatic Stress</vt:lpstr>
      <vt:lpstr>Symptoms of Traumatic Stress Disorder</vt:lpstr>
      <vt:lpstr>PTSD &amp; PTSS among PWH A &amp; B</vt:lpstr>
      <vt:lpstr>Effects of Medical Trauma</vt:lpstr>
      <vt:lpstr>Treatment Approaches for Medical Trauma</vt:lpstr>
      <vt:lpstr>Hardiness Key Traits</vt:lpstr>
      <vt:lpstr>Resilience Key Traits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Psychosocial Aspects of Living with this Chronic Medical Condition</dc:title>
  <dc:creator>Charles Gilbert</dc:creator>
  <cp:lastModifiedBy>Kara Dornish</cp:lastModifiedBy>
  <cp:revision>82</cp:revision>
  <cp:lastPrinted>2025-05-06T17:45:50Z</cp:lastPrinted>
  <dcterms:created xsi:type="dcterms:W3CDTF">2019-10-30T16:23:13Z</dcterms:created>
  <dcterms:modified xsi:type="dcterms:W3CDTF">2025-05-12T16:14:59Z</dcterms:modified>
</cp:coreProperties>
</file>